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74" r:id="rId3"/>
    <p:sldId id="257" r:id="rId4"/>
    <p:sldId id="276" r:id="rId5"/>
    <p:sldId id="259" r:id="rId6"/>
    <p:sldId id="277" r:id="rId7"/>
    <p:sldId id="278" r:id="rId8"/>
    <p:sldId id="282" r:id="rId9"/>
    <p:sldId id="283" r:id="rId10"/>
    <p:sldId id="285" r:id="rId11"/>
    <p:sldId id="284" r:id="rId12"/>
    <p:sldId id="286" r:id="rId13"/>
    <p:sldId id="279" r:id="rId14"/>
    <p:sldId id="287" r:id="rId15"/>
    <p:sldId id="288" r:id="rId16"/>
    <p:sldId id="289" r:id="rId17"/>
    <p:sldId id="290" r:id="rId18"/>
    <p:sldId id="291" r:id="rId19"/>
  </p:sldIdLst>
  <p:sldSz cx="20104100" cy="11309350"/>
  <p:notesSz cx="20104100" cy="1130935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3794"/>
    <a:srgbClr val="000000"/>
    <a:srgbClr val="EE4C2C"/>
    <a:srgbClr val="DADA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46"/>
    <p:restoredTop sz="96842"/>
  </p:normalViewPr>
  <p:slideViewPr>
    <p:cSldViewPr>
      <p:cViewPr varScale="1">
        <p:scale>
          <a:sx n="74" d="100"/>
          <a:sy n="74" d="100"/>
        </p:scale>
        <p:origin x="224" y="792"/>
      </p:cViewPr>
      <p:guideLst>
        <p:guide orient="horz" pos="2880"/>
        <p:guide pos="2160"/>
      </p:guideLst>
    </p:cSldViewPr>
  </p:slideViewPr>
  <p:notesTextViewPr>
    <p:cViewPr>
      <p:scale>
        <a:sx n="120" d="100"/>
        <a:sy n="12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10.wdp>
</file>

<file path=ppt/media/hdphoto11.wdp>
</file>

<file path=ppt/media/hdphoto12.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25325D8C-F4DA-D345-83D7-04EC01554320}" type="datetimeFigureOut">
              <a:rPr lang="en-US" smtClean="0"/>
              <a:t>2/19/26</a:t>
            </a:fld>
            <a:endParaRPr lang="en-US"/>
          </a:p>
        </p:txBody>
      </p:sp>
      <p:sp>
        <p:nvSpPr>
          <p:cNvPr id="4" name="Slide Image Placeholder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A9BFE423-54EC-2840-A3E4-FB38557F24C7}" type="slidenum">
              <a:rPr lang="en-US" smtClean="0"/>
              <a:t>‹#›</a:t>
            </a:fld>
            <a:endParaRPr lang="en-US"/>
          </a:p>
        </p:txBody>
      </p:sp>
    </p:spTree>
    <p:extLst>
      <p:ext uri="{BB962C8B-B14F-4D97-AF65-F5344CB8AC3E}">
        <p14:creationId xmlns:p14="http://schemas.microsoft.com/office/powerpoint/2010/main" val="3405248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BFE423-54EC-2840-A3E4-FB38557F24C7}" type="slidenum">
              <a:rPr lang="en-US" smtClean="0"/>
              <a:t>1</a:t>
            </a:fld>
            <a:endParaRPr lang="en-US"/>
          </a:p>
        </p:txBody>
      </p:sp>
    </p:spTree>
    <p:extLst>
      <p:ext uri="{BB962C8B-B14F-4D97-AF65-F5344CB8AC3E}">
        <p14:creationId xmlns:p14="http://schemas.microsoft.com/office/powerpoint/2010/main" val="1284603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56E860-3823-E451-193A-5A2BF34DD4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CEEF5D-40CE-A0AE-FD66-9BAD67D00B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70DAA2-B528-C429-66F2-76C22E6BC61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74B05B1-BD3F-BFB1-3A6E-2E1A94BE1AFC}"/>
              </a:ext>
            </a:extLst>
          </p:cNvPr>
          <p:cNvSpPr>
            <a:spLocks noGrp="1"/>
          </p:cNvSpPr>
          <p:nvPr>
            <p:ph type="sldNum" sz="quarter" idx="5"/>
          </p:nvPr>
        </p:nvSpPr>
        <p:spPr/>
        <p:txBody>
          <a:bodyPr/>
          <a:lstStyle/>
          <a:p>
            <a:fld id="{A9BFE423-54EC-2840-A3E4-FB38557F24C7}" type="slidenum">
              <a:rPr lang="en-US" smtClean="0"/>
              <a:t>10</a:t>
            </a:fld>
            <a:endParaRPr lang="en-US"/>
          </a:p>
        </p:txBody>
      </p:sp>
    </p:spTree>
    <p:extLst>
      <p:ext uri="{BB962C8B-B14F-4D97-AF65-F5344CB8AC3E}">
        <p14:creationId xmlns:p14="http://schemas.microsoft.com/office/powerpoint/2010/main" val="3670469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8C88ED-C644-8051-FA01-550E1B104C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6799BD-C42A-D0F9-9523-C6FC34CF5F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613FF6-6FC6-2C7E-2FB9-543DD554B44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997244-38FD-5E52-F11E-A3CFB6C5C878}"/>
              </a:ext>
            </a:extLst>
          </p:cNvPr>
          <p:cNvSpPr>
            <a:spLocks noGrp="1"/>
          </p:cNvSpPr>
          <p:nvPr>
            <p:ph type="sldNum" sz="quarter" idx="5"/>
          </p:nvPr>
        </p:nvSpPr>
        <p:spPr/>
        <p:txBody>
          <a:bodyPr/>
          <a:lstStyle/>
          <a:p>
            <a:fld id="{A9BFE423-54EC-2840-A3E4-FB38557F24C7}" type="slidenum">
              <a:rPr lang="en-US" smtClean="0"/>
              <a:t>11</a:t>
            </a:fld>
            <a:endParaRPr lang="en-US"/>
          </a:p>
        </p:txBody>
      </p:sp>
    </p:spTree>
    <p:extLst>
      <p:ext uri="{BB962C8B-B14F-4D97-AF65-F5344CB8AC3E}">
        <p14:creationId xmlns:p14="http://schemas.microsoft.com/office/powerpoint/2010/main" val="21260361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B6016C-782A-B5A7-FAE8-DE4545D658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A34DAF-DF02-AC2D-051C-F9C144F8D7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115FBD-9FA2-B9FD-4E04-CBBE27CB752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A0D8F37-FBB1-D044-8B67-2D5B8D489C28}"/>
              </a:ext>
            </a:extLst>
          </p:cNvPr>
          <p:cNvSpPr>
            <a:spLocks noGrp="1"/>
          </p:cNvSpPr>
          <p:nvPr>
            <p:ph type="sldNum" sz="quarter" idx="5"/>
          </p:nvPr>
        </p:nvSpPr>
        <p:spPr/>
        <p:txBody>
          <a:bodyPr/>
          <a:lstStyle/>
          <a:p>
            <a:fld id="{A9BFE423-54EC-2840-A3E4-FB38557F24C7}" type="slidenum">
              <a:rPr lang="en-US" smtClean="0"/>
              <a:t>12</a:t>
            </a:fld>
            <a:endParaRPr lang="en-US"/>
          </a:p>
        </p:txBody>
      </p:sp>
    </p:spTree>
    <p:extLst>
      <p:ext uri="{BB962C8B-B14F-4D97-AF65-F5344CB8AC3E}">
        <p14:creationId xmlns:p14="http://schemas.microsoft.com/office/powerpoint/2010/main" val="2742850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463859-397C-8E7D-47F1-A17BCB459C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FE276C-37D4-E3BB-C894-335A243C65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51D2DD-73E5-0EAA-5BC2-6C41B92183B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F2B9F7-0A56-E212-F44D-85BDF0E87C05}"/>
              </a:ext>
            </a:extLst>
          </p:cNvPr>
          <p:cNvSpPr>
            <a:spLocks noGrp="1"/>
          </p:cNvSpPr>
          <p:nvPr>
            <p:ph type="sldNum" sz="quarter" idx="5"/>
          </p:nvPr>
        </p:nvSpPr>
        <p:spPr/>
        <p:txBody>
          <a:bodyPr/>
          <a:lstStyle/>
          <a:p>
            <a:fld id="{A9BFE423-54EC-2840-A3E4-FB38557F24C7}" type="slidenum">
              <a:rPr lang="en-US" smtClean="0"/>
              <a:t>13</a:t>
            </a:fld>
            <a:endParaRPr lang="en-US"/>
          </a:p>
        </p:txBody>
      </p:sp>
    </p:spTree>
    <p:extLst>
      <p:ext uri="{BB962C8B-B14F-4D97-AF65-F5344CB8AC3E}">
        <p14:creationId xmlns:p14="http://schemas.microsoft.com/office/powerpoint/2010/main" val="7350437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9205B4-EBC4-8F2A-10B5-C83DF99D26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7AD6DE-F4C7-D109-3C00-D565653720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BB33C1-6EF0-FBAE-E9F0-E6E3B7B21E5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9EBCAB3-1309-E401-582E-C1096588A651}"/>
              </a:ext>
            </a:extLst>
          </p:cNvPr>
          <p:cNvSpPr>
            <a:spLocks noGrp="1"/>
          </p:cNvSpPr>
          <p:nvPr>
            <p:ph type="sldNum" sz="quarter" idx="5"/>
          </p:nvPr>
        </p:nvSpPr>
        <p:spPr/>
        <p:txBody>
          <a:bodyPr/>
          <a:lstStyle/>
          <a:p>
            <a:fld id="{A9BFE423-54EC-2840-A3E4-FB38557F24C7}" type="slidenum">
              <a:rPr lang="en-US" smtClean="0"/>
              <a:t>14</a:t>
            </a:fld>
            <a:endParaRPr lang="en-US"/>
          </a:p>
        </p:txBody>
      </p:sp>
    </p:spTree>
    <p:extLst>
      <p:ext uri="{BB962C8B-B14F-4D97-AF65-F5344CB8AC3E}">
        <p14:creationId xmlns:p14="http://schemas.microsoft.com/office/powerpoint/2010/main" val="252105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0E4F7-DD01-0666-34C6-08DD4A2ADE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7BC7FD-4CEA-FB72-5F23-37139C5D6A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329BE5-A14B-DFAC-C4A4-A808D3A5441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CFDC73D-D3E6-FB13-3CA5-964F43272524}"/>
              </a:ext>
            </a:extLst>
          </p:cNvPr>
          <p:cNvSpPr>
            <a:spLocks noGrp="1"/>
          </p:cNvSpPr>
          <p:nvPr>
            <p:ph type="sldNum" sz="quarter" idx="5"/>
          </p:nvPr>
        </p:nvSpPr>
        <p:spPr/>
        <p:txBody>
          <a:bodyPr/>
          <a:lstStyle/>
          <a:p>
            <a:fld id="{A9BFE423-54EC-2840-A3E4-FB38557F24C7}" type="slidenum">
              <a:rPr lang="en-US" smtClean="0"/>
              <a:t>15</a:t>
            </a:fld>
            <a:endParaRPr lang="en-US"/>
          </a:p>
        </p:txBody>
      </p:sp>
    </p:spTree>
    <p:extLst>
      <p:ext uri="{BB962C8B-B14F-4D97-AF65-F5344CB8AC3E}">
        <p14:creationId xmlns:p14="http://schemas.microsoft.com/office/powerpoint/2010/main" val="1189768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CA7766-3118-52F5-2B91-7E44026841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1D56B5-A916-7E80-2E54-8679952859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7EA5DD-E726-1BFB-E629-74C18E2F33E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27F1C9D-9253-C32F-C4E1-C78B11B9687E}"/>
              </a:ext>
            </a:extLst>
          </p:cNvPr>
          <p:cNvSpPr>
            <a:spLocks noGrp="1"/>
          </p:cNvSpPr>
          <p:nvPr>
            <p:ph type="sldNum" sz="quarter" idx="5"/>
          </p:nvPr>
        </p:nvSpPr>
        <p:spPr/>
        <p:txBody>
          <a:bodyPr/>
          <a:lstStyle/>
          <a:p>
            <a:fld id="{A9BFE423-54EC-2840-A3E4-FB38557F24C7}" type="slidenum">
              <a:rPr lang="en-US" smtClean="0"/>
              <a:t>16</a:t>
            </a:fld>
            <a:endParaRPr lang="en-US"/>
          </a:p>
        </p:txBody>
      </p:sp>
    </p:spTree>
    <p:extLst>
      <p:ext uri="{BB962C8B-B14F-4D97-AF65-F5344CB8AC3E}">
        <p14:creationId xmlns:p14="http://schemas.microsoft.com/office/powerpoint/2010/main" val="40172917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812100-24B8-A4F5-E0AE-F9C1893B5E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30303B-7147-1365-E496-D78E0AFAFB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C4701C-A77A-5403-FE3A-BD97E622A76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F7F759F-93AE-432C-B3F7-8BD159593469}"/>
              </a:ext>
            </a:extLst>
          </p:cNvPr>
          <p:cNvSpPr>
            <a:spLocks noGrp="1"/>
          </p:cNvSpPr>
          <p:nvPr>
            <p:ph type="sldNum" sz="quarter" idx="5"/>
          </p:nvPr>
        </p:nvSpPr>
        <p:spPr/>
        <p:txBody>
          <a:bodyPr/>
          <a:lstStyle/>
          <a:p>
            <a:fld id="{A9BFE423-54EC-2840-A3E4-FB38557F24C7}" type="slidenum">
              <a:rPr lang="en-US" smtClean="0"/>
              <a:t>17</a:t>
            </a:fld>
            <a:endParaRPr lang="en-US"/>
          </a:p>
        </p:txBody>
      </p:sp>
    </p:spTree>
    <p:extLst>
      <p:ext uri="{BB962C8B-B14F-4D97-AF65-F5344CB8AC3E}">
        <p14:creationId xmlns:p14="http://schemas.microsoft.com/office/powerpoint/2010/main" val="13188025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C9EC6F-87BD-3686-5557-92880C57E5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7B497C-EE63-0D5F-50D3-4E819B75B1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8DF068-8B39-3858-65E1-F223D361842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BD4B362-F14A-712D-DD69-7717B67CEB92}"/>
              </a:ext>
            </a:extLst>
          </p:cNvPr>
          <p:cNvSpPr>
            <a:spLocks noGrp="1"/>
          </p:cNvSpPr>
          <p:nvPr>
            <p:ph type="sldNum" sz="quarter" idx="5"/>
          </p:nvPr>
        </p:nvSpPr>
        <p:spPr/>
        <p:txBody>
          <a:bodyPr/>
          <a:lstStyle/>
          <a:p>
            <a:fld id="{A9BFE423-54EC-2840-A3E4-FB38557F24C7}" type="slidenum">
              <a:rPr lang="en-US" smtClean="0"/>
              <a:t>18</a:t>
            </a:fld>
            <a:endParaRPr lang="en-US"/>
          </a:p>
        </p:txBody>
      </p:sp>
    </p:spTree>
    <p:extLst>
      <p:ext uri="{BB962C8B-B14F-4D97-AF65-F5344CB8AC3E}">
        <p14:creationId xmlns:p14="http://schemas.microsoft.com/office/powerpoint/2010/main" val="348344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BFE423-54EC-2840-A3E4-FB38557F24C7}" type="slidenum">
              <a:rPr lang="en-US" smtClean="0"/>
              <a:t>2</a:t>
            </a:fld>
            <a:endParaRPr lang="en-US"/>
          </a:p>
        </p:txBody>
      </p:sp>
    </p:spTree>
    <p:extLst>
      <p:ext uri="{BB962C8B-B14F-4D97-AF65-F5344CB8AC3E}">
        <p14:creationId xmlns:p14="http://schemas.microsoft.com/office/powerpoint/2010/main" val="3201035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9BFE423-54EC-2840-A3E4-FB38557F24C7}" type="slidenum">
              <a:rPr lang="en-US" smtClean="0"/>
              <a:t>3</a:t>
            </a:fld>
            <a:endParaRPr lang="en-US"/>
          </a:p>
        </p:txBody>
      </p:sp>
    </p:spTree>
    <p:extLst>
      <p:ext uri="{BB962C8B-B14F-4D97-AF65-F5344CB8AC3E}">
        <p14:creationId xmlns:p14="http://schemas.microsoft.com/office/powerpoint/2010/main" val="554152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30737D-0535-047D-0567-0E1A9A5070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B9724D-5F55-E096-E915-83CE506229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145A37-49BD-D09D-1ED8-F624A495243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2200CF4-7AD1-CE7D-1893-5D4AB7579946}"/>
              </a:ext>
            </a:extLst>
          </p:cNvPr>
          <p:cNvSpPr>
            <a:spLocks noGrp="1"/>
          </p:cNvSpPr>
          <p:nvPr>
            <p:ph type="sldNum" sz="quarter" idx="5"/>
          </p:nvPr>
        </p:nvSpPr>
        <p:spPr/>
        <p:txBody>
          <a:bodyPr/>
          <a:lstStyle/>
          <a:p>
            <a:fld id="{A9BFE423-54EC-2840-A3E4-FB38557F24C7}" type="slidenum">
              <a:rPr lang="en-US" smtClean="0"/>
              <a:t>4</a:t>
            </a:fld>
            <a:endParaRPr lang="en-US"/>
          </a:p>
        </p:txBody>
      </p:sp>
    </p:spTree>
    <p:extLst>
      <p:ext uri="{BB962C8B-B14F-4D97-AF65-F5344CB8AC3E}">
        <p14:creationId xmlns:p14="http://schemas.microsoft.com/office/powerpoint/2010/main" val="1610276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9BFE423-54EC-2840-A3E4-FB38557F24C7}" type="slidenum">
              <a:rPr lang="en-US" smtClean="0"/>
              <a:t>5</a:t>
            </a:fld>
            <a:endParaRPr lang="en-US"/>
          </a:p>
        </p:txBody>
      </p:sp>
    </p:spTree>
    <p:extLst>
      <p:ext uri="{BB962C8B-B14F-4D97-AF65-F5344CB8AC3E}">
        <p14:creationId xmlns:p14="http://schemas.microsoft.com/office/powerpoint/2010/main" val="38081788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00C428-F2C9-5E80-8DE2-3AC776742B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7A7EB7-BE9E-2E92-7A3C-903E095C00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B17956-72FB-2B77-8ED3-23C79935E4FA}"/>
              </a:ext>
            </a:extLst>
          </p:cNvPr>
          <p:cNvSpPr>
            <a:spLocks noGrp="1"/>
          </p:cNvSpPr>
          <p:nvPr>
            <p:ph type="body" idx="1"/>
          </p:nvPr>
        </p:nvSpPr>
        <p:spPr/>
        <p:txBody>
          <a:bodyPr/>
          <a:lstStyle/>
          <a:p>
            <a:endParaRPr lang="en-GB" sz="1200" b="0" i="0"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1171831D-C32C-48AB-C27F-58DFA3711EE9}"/>
              </a:ext>
            </a:extLst>
          </p:cNvPr>
          <p:cNvSpPr>
            <a:spLocks noGrp="1"/>
          </p:cNvSpPr>
          <p:nvPr>
            <p:ph type="sldNum" sz="quarter" idx="5"/>
          </p:nvPr>
        </p:nvSpPr>
        <p:spPr/>
        <p:txBody>
          <a:bodyPr/>
          <a:lstStyle/>
          <a:p>
            <a:fld id="{A9BFE423-54EC-2840-A3E4-FB38557F24C7}" type="slidenum">
              <a:rPr lang="en-US" smtClean="0"/>
              <a:t>6</a:t>
            </a:fld>
            <a:endParaRPr lang="en-US"/>
          </a:p>
        </p:txBody>
      </p:sp>
    </p:spTree>
    <p:extLst>
      <p:ext uri="{BB962C8B-B14F-4D97-AF65-F5344CB8AC3E}">
        <p14:creationId xmlns:p14="http://schemas.microsoft.com/office/powerpoint/2010/main" val="27566824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7D2B6-5D57-DBFF-6AA1-62A4B4F6E4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ECAF43-2402-3F31-33CF-978BE9955F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E88302-AE6E-86D6-3B64-46A5B909B2A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49F1A34-73D8-1A2F-24D1-73F094C34D1A}"/>
              </a:ext>
            </a:extLst>
          </p:cNvPr>
          <p:cNvSpPr>
            <a:spLocks noGrp="1"/>
          </p:cNvSpPr>
          <p:nvPr>
            <p:ph type="sldNum" sz="quarter" idx="5"/>
          </p:nvPr>
        </p:nvSpPr>
        <p:spPr/>
        <p:txBody>
          <a:bodyPr/>
          <a:lstStyle/>
          <a:p>
            <a:fld id="{A9BFE423-54EC-2840-A3E4-FB38557F24C7}" type="slidenum">
              <a:rPr lang="en-US" smtClean="0"/>
              <a:t>7</a:t>
            </a:fld>
            <a:endParaRPr lang="en-US"/>
          </a:p>
        </p:txBody>
      </p:sp>
    </p:spTree>
    <p:extLst>
      <p:ext uri="{BB962C8B-B14F-4D97-AF65-F5344CB8AC3E}">
        <p14:creationId xmlns:p14="http://schemas.microsoft.com/office/powerpoint/2010/main" val="1771025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F6E752-837E-17C9-CF03-4D657BECC6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FFFD9B-7C90-8580-1D56-6AA2E7A639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00C247-14E5-1E9B-28F4-BF7D94DD92D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E205C94-F626-2B46-02F2-B85DD59B8C45}"/>
              </a:ext>
            </a:extLst>
          </p:cNvPr>
          <p:cNvSpPr>
            <a:spLocks noGrp="1"/>
          </p:cNvSpPr>
          <p:nvPr>
            <p:ph type="sldNum" sz="quarter" idx="5"/>
          </p:nvPr>
        </p:nvSpPr>
        <p:spPr/>
        <p:txBody>
          <a:bodyPr/>
          <a:lstStyle/>
          <a:p>
            <a:fld id="{A9BFE423-54EC-2840-A3E4-FB38557F24C7}" type="slidenum">
              <a:rPr lang="en-US" smtClean="0"/>
              <a:t>8</a:t>
            </a:fld>
            <a:endParaRPr lang="en-US"/>
          </a:p>
        </p:txBody>
      </p:sp>
    </p:spTree>
    <p:extLst>
      <p:ext uri="{BB962C8B-B14F-4D97-AF65-F5344CB8AC3E}">
        <p14:creationId xmlns:p14="http://schemas.microsoft.com/office/powerpoint/2010/main" val="1981696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55E828-A7B1-C481-CED4-F22EB524C0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848998-912E-EF52-F58F-2B72081FDF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8DD609-2D68-EE35-B601-AF57E9506D8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F79B47-8752-6CB7-87E3-1A8E3D651910}"/>
              </a:ext>
            </a:extLst>
          </p:cNvPr>
          <p:cNvSpPr>
            <a:spLocks noGrp="1"/>
          </p:cNvSpPr>
          <p:nvPr>
            <p:ph type="sldNum" sz="quarter" idx="5"/>
          </p:nvPr>
        </p:nvSpPr>
        <p:spPr/>
        <p:txBody>
          <a:bodyPr/>
          <a:lstStyle/>
          <a:p>
            <a:fld id="{A9BFE423-54EC-2840-A3E4-FB38557F24C7}" type="slidenum">
              <a:rPr lang="en-US" smtClean="0"/>
              <a:t>9</a:t>
            </a:fld>
            <a:endParaRPr lang="en-US"/>
          </a:p>
        </p:txBody>
      </p:sp>
    </p:spTree>
    <p:extLst>
      <p:ext uri="{BB962C8B-B14F-4D97-AF65-F5344CB8AC3E}">
        <p14:creationId xmlns:p14="http://schemas.microsoft.com/office/powerpoint/2010/main" val="2891245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507807" y="3505898"/>
            <a:ext cx="17088486" cy="2374963"/>
          </a:xfrm>
          <a:prstGeom prst="rect">
            <a:avLst/>
          </a:prstGeom>
        </p:spPr>
        <p:txBody>
          <a:bodyPr wrap="square" lIns="0" tIns="0" rIns="0" bIns="0">
            <a:spAutoFit/>
          </a:bodyPr>
          <a:lstStyle>
            <a:lvl1pPr>
              <a:defRPr sz="8550" b="0" i="0">
                <a:solidFill>
                  <a:srgbClr val="DADADA"/>
                </a:solidFill>
                <a:latin typeface="InputMono"/>
                <a:cs typeface="InputMono"/>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sz="8550" b="0" i="0">
                <a:solidFill>
                  <a:srgbClr val="163794"/>
                </a:solidFill>
                <a:latin typeface="InputMono"/>
                <a:cs typeface="InputMono"/>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2/19/26</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550" b="0" i="0">
                <a:solidFill>
                  <a:srgbClr val="DADADA"/>
                </a:solidFill>
                <a:latin typeface="InputMono"/>
                <a:cs typeface="InputMono"/>
              </a:defRPr>
            </a:lvl1pPr>
          </a:lstStyle>
          <a:p>
            <a:endParaRPr/>
          </a:p>
        </p:txBody>
      </p:sp>
      <p:sp>
        <p:nvSpPr>
          <p:cNvPr id="3" name="Holder 3"/>
          <p:cNvSpPr>
            <a:spLocks noGrp="1"/>
          </p:cNvSpPr>
          <p:nvPr>
            <p:ph type="body" idx="1"/>
          </p:nvPr>
        </p:nvSpPr>
        <p:spPr/>
        <p:txBody>
          <a:bodyPr lIns="0" tIns="0" rIns="0" bIns="0"/>
          <a:lstStyle>
            <a:lvl1pPr>
              <a:defRPr sz="8550" b="0" i="0">
                <a:solidFill>
                  <a:srgbClr val="163794"/>
                </a:solidFill>
                <a:latin typeface="InputMono"/>
                <a:cs typeface="InputMono"/>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2/19/26</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550" b="0" i="0">
                <a:solidFill>
                  <a:srgbClr val="DADADA"/>
                </a:solidFill>
                <a:latin typeface="InputMono"/>
                <a:cs typeface="InputMono"/>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2/19/26</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20104100" cy="11308715"/>
          </a:xfrm>
          <a:custGeom>
            <a:avLst/>
            <a:gdLst/>
            <a:ahLst/>
            <a:cxnLst/>
            <a:rect l="l" t="t" r="r" b="b"/>
            <a:pathLst>
              <a:path w="20104100" h="11308715">
                <a:moveTo>
                  <a:pt x="20104099" y="0"/>
                </a:moveTo>
                <a:lnTo>
                  <a:pt x="0" y="0"/>
                </a:lnTo>
                <a:lnTo>
                  <a:pt x="0" y="11308556"/>
                </a:lnTo>
                <a:lnTo>
                  <a:pt x="20104099" y="11308556"/>
                </a:lnTo>
                <a:lnTo>
                  <a:pt x="20104099" y="0"/>
                </a:lnTo>
                <a:close/>
              </a:path>
            </a:pathLst>
          </a:custGeom>
          <a:solidFill>
            <a:srgbClr val="163794"/>
          </a:solidFill>
        </p:spPr>
        <p:txBody>
          <a:bodyPr wrap="square" lIns="0" tIns="0" rIns="0" bIns="0" rtlCol="0"/>
          <a:lstStyle/>
          <a:p>
            <a:endParaRPr/>
          </a:p>
        </p:txBody>
      </p:sp>
      <p:sp>
        <p:nvSpPr>
          <p:cNvPr id="17" name="bg object 17"/>
          <p:cNvSpPr/>
          <p:nvPr/>
        </p:nvSpPr>
        <p:spPr>
          <a:xfrm>
            <a:off x="6955589" y="2499850"/>
            <a:ext cx="13148944" cy="8808720"/>
          </a:xfrm>
          <a:custGeom>
            <a:avLst/>
            <a:gdLst/>
            <a:ahLst/>
            <a:cxnLst/>
            <a:rect l="l" t="t" r="r" b="b"/>
            <a:pathLst>
              <a:path w="13148944" h="8808720">
                <a:moveTo>
                  <a:pt x="13148500" y="0"/>
                </a:moveTo>
                <a:lnTo>
                  <a:pt x="0" y="0"/>
                </a:lnTo>
                <a:lnTo>
                  <a:pt x="0" y="8808705"/>
                </a:lnTo>
                <a:lnTo>
                  <a:pt x="13148500" y="8808705"/>
                </a:lnTo>
                <a:lnTo>
                  <a:pt x="13148500" y="0"/>
                </a:lnTo>
                <a:close/>
              </a:path>
            </a:pathLst>
          </a:custGeom>
          <a:solidFill>
            <a:srgbClr val="DADADA"/>
          </a:solidFill>
        </p:spPr>
        <p:txBody>
          <a:bodyPr wrap="square" lIns="0" tIns="0" rIns="0" bIns="0" rtlCol="0"/>
          <a:lstStyle/>
          <a:p>
            <a:endParaRPr/>
          </a:p>
        </p:txBody>
      </p:sp>
      <p:sp>
        <p:nvSpPr>
          <p:cNvPr id="18" name="bg object 18"/>
          <p:cNvSpPr/>
          <p:nvPr/>
        </p:nvSpPr>
        <p:spPr>
          <a:xfrm>
            <a:off x="1032015" y="7563474"/>
            <a:ext cx="1751330" cy="1751330"/>
          </a:xfrm>
          <a:custGeom>
            <a:avLst/>
            <a:gdLst/>
            <a:ahLst/>
            <a:cxnLst/>
            <a:rect l="l" t="t" r="r" b="b"/>
            <a:pathLst>
              <a:path w="1751330" h="1751329">
                <a:moveTo>
                  <a:pt x="875617" y="0"/>
                </a:moveTo>
                <a:lnTo>
                  <a:pt x="827574" y="1295"/>
                </a:lnTo>
                <a:lnTo>
                  <a:pt x="780209" y="5138"/>
                </a:lnTo>
                <a:lnTo>
                  <a:pt x="733588" y="11460"/>
                </a:lnTo>
                <a:lnTo>
                  <a:pt x="687777" y="20196"/>
                </a:lnTo>
                <a:lnTo>
                  <a:pt x="642844" y="31278"/>
                </a:lnTo>
                <a:lnTo>
                  <a:pt x="598855" y="44639"/>
                </a:lnTo>
                <a:lnTo>
                  <a:pt x="555877" y="60214"/>
                </a:lnTo>
                <a:lnTo>
                  <a:pt x="513977" y="77935"/>
                </a:lnTo>
                <a:lnTo>
                  <a:pt x="473221" y="97735"/>
                </a:lnTo>
                <a:lnTo>
                  <a:pt x="433677" y="119548"/>
                </a:lnTo>
                <a:lnTo>
                  <a:pt x="395411" y="143307"/>
                </a:lnTo>
                <a:lnTo>
                  <a:pt x="358490" y="168944"/>
                </a:lnTo>
                <a:lnTo>
                  <a:pt x="322980" y="196394"/>
                </a:lnTo>
                <a:lnTo>
                  <a:pt x="288949" y="225590"/>
                </a:lnTo>
                <a:lnTo>
                  <a:pt x="256463" y="256464"/>
                </a:lnTo>
                <a:lnTo>
                  <a:pt x="225589" y="288951"/>
                </a:lnTo>
                <a:lnTo>
                  <a:pt x="196393" y="322982"/>
                </a:lnTo>
                <a:lnTo>
                  <a:pt x="168944" y="358492"/>
                </a:lnTo>
                <a:lnTo>
                  <a:pt x="143306" y="395414"/>
                </a:lnTo>
                <a:lnTo>
                  <a:pt x="119548" y="433680"/>
                </a:lnTo>
                <a:lnTo>
                  <a:pt x="97735" y="473225"/>
                </a:lnTo>
                <a:lnTo>
                  <a:pt x="77935" y="513981"/>
                </a:lnTo>
                <a:lnTo>
                  <a:pt x="60214" y="555882"/>
                </a:lnTo>
                <a:lnTo>
                  <a:pt x="44639" y="598860"/>
                </a:lnTo>
                <a:lnTo>
                  <a:pt x="31278" y="642850"/>
                </a:lnTo>
                <a:lnTo>
                  <a:pt x="20196" y="687784"/>
                </a:lnTo>
                <a:lnTo>
                  <a:pt x="11460" y="733595"/>
                </a:lnTo>
                <a:lnTo>
                  <a:pt x="5138" y="780218"/>
                </a:lnTo>
                <a:lnTo>
                  <a:pt x="1295" y="827584"/>
                </a:lnTo>
                <a:lnTo>
                  <a:pt x="0" y="875627"/>
                </a:lnTo>
                <a:lnTo>
                  <a:pt x="1295" y="923671"/>
                </a:lnTo>
                <a:lnTo>
                  <a:pt x="5138" y="971037"/>
                </a:lnTo>
                <a:lnTo>
                  <a:pt x="11460" y="1017659"/>
                </a:lnTo>
                <a:lnTo>
                  <a:pt x="20196" y="1063471"/>
                </a:lnTo>
                <a:lnTo>
                  <a:pt x="31278" y="1108405"/>
                </a:lnTo>
                <a:lnTo>
                  <a:pt x="44639" y="1152394"/>
                </a:lnTo>
                <a:lnTo>
                  <a:pt x="60214" y="1195373"/>
                </a:lnTo>
                <a:lnTo>
                  <a:pt x="77935" y="1237273"/>
                </a:lnTo>
                <a:lnTo>
                  <a:pt x="97735" y="1278030"/>
                </a:lnTo>
                <a:lnTo>
                  <a:pt x="119548" y="1317574"/>
                </a:lnTo>
                <a:lnTo>
                  <a:pt x="143306" y="1355841"/>
                </a:lnTo>
                <a:lnTo>
                  <a:pt x="168944" y="1392763"/>
                </a:lnTo>
                <a:lnTo>
                  <a:pt x="196393" y="1428273"/>
                </a:lnTo>
                <a:lnTo>
                  <a:pt x="225589" y="1462304"/>
                </a:lnTo>
                <a:lnTo>
                  <a:pt x="256463" y="1494790"/>
                </a:lnTo>
                <a:lnTo>
                  <a:pt x="288949" y="1525665"/>
                </a:lnTo>
                <a:lnTo>
                  <a:pt x="322980" y="1554860"/>
                </a:lnTo>
                <a:lnTo>
                  <a:pt x="358490" y="1582310"/>
                </a:lnTo>
                <a:lnTo>
                  <a:pt x="395411" y="1607948"/>
                </a:lnTo>
                <a:lnTo>
                  <a:pt x="433677" y="1631707"/>
                </a:lnTo>
                <a:lnTo>
                  <a:pt x="473221" y="1653519"/>
                </a:lnTo>
                <a:lnTo>
                  <a:pt x="513977" y="1673320"/>
                </a:lnTo>
                <a:lnTo>
                  <a:pt x="555877" y="1691041"/>
                </a:lnTo>
                <a:lnTo>
                  <a:pt x="598855" y="1706615"/>
                </a:lnTo>
                <a:lnTo>
                  <a:pt x="642844" y="1719977"/>
                </a:lnTo>
                <a:lnTo>
                  <a:pt x="687777" y="1731059"/>
                </a:lnTo>
                <a:lnTo>
                  <a:pt x="733588" y="1739795"/>
                </a:lnTo>
                <a:lnTo>
                  <a:pt x="780209" y="1746117"/>
                </a:lnTo>
                <a:lnTo>
                  <a:pt x="827574" y="1749959"/>
                </a:lnTo>
                <a:lnTo>
                  <a:pt x="875617" y="1751255"/>
                </a:lnTo>
                <a:lnTo>
                  <a:pt x="923660" y="1749959"/>
                </a:lnTo>
                <a:lnTo>
                  <a:pt x="971026" y="1746117"/>
                </a:lnTo>
                <a:lnTo>
                  <a:pt x="1017649" y="1739795"/>
                </a:lnTo>
                <a:lnTo>
                  <a:pt x="1063460" y="1731059"/>
                </a:lnTo>
                <a:lnTo>
                  <a:pt x="1108394" y="1719977"/>
                </a:lnTo>
                <a:lnTo>
                  <a:pt x="1152384" y="1706615"/>
                </a:lnTo>
                <a:lnTo>
                  <a:pt x="1195362" y="1691041"/>
                </a:lnTo>
                <a:lnTo>
                  <a:pt x="1237263" y="1673320"/>
                </a:lnTo>
                <a:lnTo>
                  <a:pt x="1278019" y="1653519"/>
                </a:lnTo>
                <a:lnTo>
                  <a:pt x="1317564" y="1631707"/>
                </a:lnTo>
                <a:lnTo>
                  <a:pt x="1355830" y="1607948"/>
                </a:lnTo>
                <a:lnTo>
                  <a:pt x="1392752" y="1582310"/>
                </a:lnTo>
                <a:lnTo>
                  <a:pt x="1428262" y="1554860"/>
                </a:lnTo>
                <a:lnTo>
                  <a:pt x="1462294" y="1525665"/>
                </a:lnTo>
                <a:lnTo>
                  <a:pt x="1494780" y="1494790"/>
                </a:lnTo>
                <a:lnTo>
                  <a:pt x="1525654" y="1462304"/>
                </a:lnTo>
                <a:lnTo>
                  <a:pt x="1554850" y="1428273"/>
                </a:lnTo>
                <a:lnTo>
                  <a:pt x="1582300" y="1392763"/>
                </a:lnTo>
                <a:lnTo>
                  <a:pt x="1607938" y="1355841"/>
                </a:lnTo>
                <a:lnTo>
                  <a:pt x="1631696" y="1317574"/>
                </a:lnTo>
                <a:lnTo>
                  <a:pt x="1653509" y="1278030"/>
                </a:lnTo>
                <a:lnTo>
                  <a:pt x="1673309" y="1237273"/>
                </a:lnTo>
                <a:lnTo>
                  <a:pt x="1691030" y="1195373"/>
                </a:lnTo>
                <a:lnTo>
                  <a:pt x="1706605" y="1152394"/>
                </a:lnTo>
                <a:lnTo>
                  <a:pt x="1719966" y="1108405"/>
                </a:lnTo>
                <a:lnTo>
                  <a:pt x="1731049" y="1063471"/>
                </a:lnTo>
                <a:lnTo>
                  <a:pt x="1739784" y="1017659"/>
                </a:lnTo>
                <a:lnTo>
                  <a:pt x="1746107" y="971037"/>
                </a:lnTo>
                <a:lnTo>
                  <a:pt x="1749949" y="923671"/>
                </a:lnTo>
                <a:lnTo>
                  <a:pt x="1751245" y="875627"/>
                </a:lnTo>
                <a:lnTo>
                  <a:pt x="1749949" y="827584"/>
                </a:lnTo>
                <a:lnTo>
                  <a:pt x="1746107" y="780218"/>
                </a:lnTo>
                <a:lnTo>
                  <a:pt x="1739784" y="733595"/>
                </a:lnTo>
                <a:lnTo>
                  <a:pt x="1731049" y="687784"/>
                </a:lnTo>
                <a:lnTo>
                  <a:pt x="1719966" y="642850"/>
                </a:lnTo>
                <a:lnTo>
                  <a:pt x="1706605" y="598860"/>
                </a:lnTo>
                <a:lnTo>
                  <a:pt x="1691030" y="555882"/>
                </a:lnTo>
                <a:lnTo>
                  <a:pt x="1673309" y="513981"/>
                </a:lnTo>
                <a:lnTo>
                  <a:pt x="1653509" y="473225"/>
                </a:lnTo>
                <a:lnTo>
                  <a:pt x="1631696" y="433680"/>
                </a:lnTo>
                <a:lnTo>
                  <a:pt x="1607938" y="395414"/>
                </a:lnTo>
                <a:lnTo>
                  <a:pt x="1582300" y="358492"/>
                </a:lnTo>
                <a:lnTo>
                  <a:pt x="1554850" y="322982"/>
                </a:lnTo>
                <a:lnTo>
                  <a:pt x="1525654" y="288951"/>
                </a:lnTo>
                <a:lnTo>
                  <a:pt x="1494780" y="256464"/>
                </a:lnTo>
                <a:lnTo>
                  <a:pt x="1462294" y="225590"/>
                </a:lnTo>
                <a:lnTo>
                  <a:pt x="1428262" y="196394"/>
                </a:lnTo>
                <a:lnTo>
                  <a:pt x="1392752" y="168944"/>
                </a:lnTo>
                <a:lnTo>
                  <a:pt x="1355830" y="143307"/>
                </a:lnTo>
                <a:lnTo>
                  <a:pt x="1317564" y="119548"/>
                </a:lnTo>
                <a:lnTo>
                  <a:pt x="1278019" y="97735"/>
                </a:lnTo>
                <a:lnTo>
                  <a:pt x="1237263" y="77935"/>
                </a:lnTo>
                <a:lnTo>
                  <a:pt x="1195362" y="60214"/>
                </a:lnTo>
                <a:lnTo>
                  <a:pt x="1152384" y="44639"/>
                </a:lnTo>
                <a:lnTo>
                  <a:pt x="1108394" y="31278"/>
                </a:lnTo>
                <a:lnTo>
                  <a:pt x="1063460" y="20196"/>
                </a:lnTo>
                <a:lnTo>
                  <a:pt x="1017649" y="11460"/>
                </a:lnTo>
                <a:lnTo>
                  <a:pt x="971026" y="5138"/>
                </a:lnTo>
                <a:lnTo>
                  <a:pt x="923660" y="1295"/>
                </a:lnTo>
                <a:lnTo>
                  <a:pt x="875617" y="0"/>
                </a:lnTo>
                <a:close/>
              </a:path>
            </a:pathLst>
          </a:custGeom>
          <a:solidFill>
            <a:srgbClr val="DADADA"/>
          </a:solidFill>
        </p:spPr>
        <p:txBody>
          <a:bodyPr wrap="square" lIns="0" tIns="0" rIns="0" bIns="0" rtlCol="0"/>
          <a:lstStyle/>
          <a:p>
            <a:endParaRPr/>
          </a:p>
        </p:txBody>
      </p:sp>
      <p:sp>
        <p:nvSpPr>
          <p:cNvPr id="19" name="bg object 19"/>
          <p:cNvSpPr/>
          <p:nvPr/>
        </p:nvSpPr>
        <p:spPr>
          <a:xfrm>
            <a:off x="1749465" y="7973633"/>
            <a:ext cx="481965" cy="963294"/>
          </a:xfrm>
          <a:custGeom>
            <a:avLst/>
            <a:gdLst/>
            <a:ahLst/>
            <a:cxnLst/>
            <a:rect l="l" t="t" r="r" b="b"/>
            <a:pathLst>
              <a:path w="481964" h="963295">
                <a:moveTo>
                  <a:pt x="0" y="0"/>
                </a:moveTo>
                <a:lnTo>
                  <a:pt x="481618" y="481618"/>
                </a:lnTo>
                <a:lnTo>
                  <a:pt x="0" y="963237"/>
                </a:lnTo>
              </a:path>
            </a:pathLst>
          </a:custGeom>
          <a:ln w="20941">
            <a:solidFill>
              <a:srgbClr val="163794"/>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8550" b="0" i="0">
                <a:solidFill>
                  <a:srgbClr val="DADADA"/>
                </a:solidFill>
                <a:latin typeface="InputMono"/>
                <a:cs typeface="InputMono"/>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2/19/26</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2/19/26</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57043" y="1772790"/>
            <a:ext cx="13194030" cy="1332230"/>
          </a:xfrm>
          <a:prstGeom prst="rect">
            <a:avLst/>
          </a:prstGeom>
        </p:spPr>
        <p:txBody>
          <a:bodyPr wrap="square" lIns="0" tIns="0" rIns="0" bIns="0">
            <a:spAutoFit/>
          </a:bodyPr>
          <a:lstStyle>
            <a:lvl1pPr>
              <a:defRPr sz="8550" b="0" i="0">
                <a:solidFill>
                  <a:srgbClr val="DADADA"/>
                </a:solidFill>
                <a:latin typeface="InputMono"/>
                <a:cs typeface="InputMono"/>
              </a:defRPr>
            </a:lvl1pPr>
          </a:lstStyle>
          <a:p>
            <a:endParaRPr/>
          </a:p>
        </p:txBody>
      </p:sp>
      <p:sp>
        <p:nvSpPr>
          <p:cNvPr id="3" name="Holder 3"/>
          <p:cNvSpPr>
            <a:spLocks noGrp="1"/>
          </p:cNvSpPr>
          <p:nvPr>
            <p:ph type="body" idx="1"/>
          </p:nvPr>
        </p:nvSpPr>
        <p:spPr>
          <a:xfrm>
            <a:off x="1319287" y="1730114"/>
            <a:ext cx="14086840" cy="3217545"/>
          </a:xfrm>
          <a:prstGeom prst="rect">
            <a:avLst/>
          </a:prstGeom>
        </p:spPr>
        <p:txBody>
          <a:bodyPr wrap="square" lIns="0" tIns="0" rIns="0" bIns="0">
            <a:spAutoFit/>
          </a:bodyPr>
          <a:lstStyle>
            <a:lvl1pPr>
              <a:defRPr sz="8550" b="0" i="0">
                <a:solidFill>
                  <a:srgbClr val="163794"/>
                </a:solidFill>
                <a:latin typeface="InputMono"/>
                <a:cs typeface="InputMono"/>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2/19/26</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5.wdp"/></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hdphoto" Target="../media/hdphoto6.wdp"/></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microsoft.com/office/2007/relationships/hdphoto" Target="../media/hdphoto7.wdp"/></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microsoft.com/office/2007/relationships/hdphoto" Target="../media/hdphoto8.wdp"/></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microsoft.com/office/2007/relationships/hdphoto" Target="../media/hdphoto9.wdp"/></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microsoft.com/office/2007/relationships/hdphoto" Target="../media/hdphoto10.wdp"/></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microsoft.com/office/2007/relationships/hdphoto" Target="../media/hdphoto11.wdp"/></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microsoft.com/office/2007/relationships/hdphoto" Target="../media/hdphoto12.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2" name="object 2">
            <a:extLst>
              <a:ext uri="{FF2B5EF4-FFF2-40B4-BE49-F238E27FC236}">
                <a16:creationId xmlns:a16="http://schemas.microsoft.com/office/drawing/2014/main" id="{8F9163AB-6597-02D6-16EF-4276DC47FACA}"/>
              </a:ext>
            </a:extLst>
          </p:cNvPr>
          <p:cNvSpPr/>
          <p:nvPr/>
        </p:nvSpPr>
        <p:spPr>
          <a:xfrm>
            <a:off x="-82550" y="-60325"/>
            <a:ext cx="20269200" cy="11582400"/>
          </a:xfrm>
          <a:custGeom>
            <a:avLst/>
            <a:gdLst/>
            <a:ahLst/>
            <a:cxnLst/>
            <a:rect l="l" t="t" r="r" b="b"/>
            <a:pathLst>
              <a:path w="20104100" h="11308715">
                <a:moveTo>
                  <a:pt x="20104099" y="0"/>
                </a:moveTo>
                <a:lnTo>
                  <a:pt x="0" y="0"/>
                </a:lnTo>
                <a:lnTo>
                  <a:pt x="0" y="11308556"/>
                </a:lnTo>
                <a:lnTo>
                  <a:pt x="20104099" y="11308556"/>
                </a:lnTo>
                <a:lnTo>
                  <a:pt x="20104099" y="0"/>
                </a:lnTo>
                <a:close/>
              </a:path>
            </a:pathLst>
          </a:custGeom>
          <a:solidFill>
            <a:srgbClr val="163794"/>
          </a:solidFill>
        </p:spPr>
        <p:txBody>
          <a:bodyPr wrap="square" lIns="0" tIns="0" rIns="0" bIns="0" rtlCol="0"/>
          <a:lstStyle/>
          <a:p>
            <a:endParaRPr/>
          </a:p>
        </p:txBody>
      </p:sp>
      <p:sp>
        <p:nvSpPr>
          <p:cNvPr id="3" name="object 3"/>
          <p:cNvSpPr/>
          <p:nvPr/>
        </p:nvSpPr>
        <p:spPr>
          <a:xfrm>
            <a:off x="841375" y="1331989"/>
            <a:ext cx="17440275" cy="0"/>
          </a:xfrm>
          <a:custGeom>
            <a:avLst/>
            <a:gdLst/>
            <a:ahLst/>
            <a:cxnLst/>
            <a:rect l="l" t="t" r="r" b="b"/>
            <a:pathLst>
              <a:path w="17440275">
                <a:moveTo>
                  <a:pt x="0" y="0"/>
                </a:moveTo>
                <a:lnTo>
                  <a:pt x="17440118" y="0"/>
                </a:lnTo>
              </a:path>
            </a:pathLst>
          </a:custGeom>
          <a:ln w="20941">
            <a:solidFill>
              <a:srgbClr val="DADADA"/>
            </a:solidFill>
          </a:ln>
        </p:spPr>
        <p:txBody>
          <a:bodyPr wrap="square" lIns="0" tIns="0" rIns="0" bIns="0" rtlCol="0"/>
          <a:lstStyle/>
          <a:p>
            <a:endParaRPr/>
          </a:p>
        </p:txBody>
      </p:sp>
      <p:sp>
        <p:nvSpPr>
          <p:cNvPr id="116" name="object 116"/>
          <p:cNvSpPr txBox="1"/>
          <p:nvPr/>
        </p:nvSpPr>
        <p:spPr>
          <a:xfrm>
            <a:off x="841375" y="9702169"/>
            <a:ext cx="5811771" cy="329577"/>
          </a:xfrm>
          <a:prstGeom prst="rect">
            <a:avLst/>
          </a:prstGeom>
        </p:spPr>
        <p:txBody>
          <a:bodyPr vert="horz" wrap="square" lIns="0" tIns="13970" rIns="0" bIns="0" rtlCol="0">
            <a:spAutoFit/>
          </a:bodyPr>
          <a:lstStyle/>
          <a:p>
            <a:pPr marL="12700">
              <a:lnSpc>
                <a:spcPct val="100000"/>
              </a:lnSpc>
              <a:spcBef>
                <a:spcPts val="110"/>
              </a:spcBef>
            </a:pPr>
            <a:r>
              <a:rPr lang="en-GB" sz="2050" dirty="0">
                <a:solidFill>
                  <a:srgbClr val="DADADA"/>
                </a:solidFill>
                <a:latin typeface="InputMono Light" panose="02000509020000090004" pitchFamily="49" charset="0"/>
                <a:cs typeface="InputMono"/>
              </a:rPr>
              <a:t>FACULTY OF SCIENCE AND ENGINEERING</a:t>
            </a:r>
            <a:endParaRPr sz="2050" dirty="0">
              <a:latin typeface="InputMono Light" panose="02000509020000090004" pitchFamily="49" charset="0"/>
              <a:cs typeface="InputMono"/>
            </a:endParaRPr>
          </a:p>
        </p:txBody>
      </p:sp>
      <p:pic>
        <p:nvPicPr>
          <p:cNvPr id="1026" name="Picture 2" descr="Decorative image of matrices on a black background, with the text &quot;Part 1.&quot;">
            <a:extLst>
              <a:ext uri="{FF2B5EF4-FFF2-40B4-BE49-F238E27FC236}">
                <a16:creationId xmlns:a16="http://schemas.microsoft.com/office/drawing/2014/main" id="{163D1B83-6C27-6773-E61A-670787D529F5}"/>
              </a:ext>
            </a:extLst>
          </p:cNvPr>
          <p:cNvPicPr>
            <a:picLocks noChangeAspect="1" noChangeArrowheads="1"/>
          </p:cNvPicPr>
          <p:nvPr/>
        </p:nvPicPr>
        <p:blipFill rotWithShape="1">
          <a:blip r:embed="rId3">
            <a:alphaModFix amt="85000"/>
            <a:extLst>
              <a:ext uri="{28A0092B-C50C-407E-A947-70E740481C1C}">
                <a14:useLocalDpi xmlns:a14="http://schemas.microsoft.com/office/drawing/2010/main" val="0"/>
              </a:ext>
            </a:extLst>
          </a:blip>
          <a:srcRect l="10496" r="9011"/>
          <a:stretch>
            <a:fillRect/>
          </a:stretch>
        </p:blipFill>
        <p:spPr bwMode="auto">
          <a:xfrm>
            <a:off x="9833610" y="3749675"/>
            <a:ext cx="9429115" cy="6589178"/>
          </a:xfrm>
          <a:prstGeom prst="rect">
            <a:avLst/>
          </a:prstGeom>
          <a:noFill/>
          <a:extLst>
            <a:ext uri="{909E8E84-426E-40DD-AFC4-6F175D3DCCD1}">
              <a14:hiddenFill xmlns:a14="http://schemas.microsoft.com/office/drawing/2010/main">
                <a:solidFill>
                  <a:srgbClr val="FFFFFF"/>
                </a:solidFill>
              </a14:hiddenFill>
            </a:ext>
          </a:extLst>
        </p:spPr>
      </p:pic>
      <p:sp>
        <p:nvSpPr>
          <p:cNvPr id="117" name="object 117"/>
          <p:cNvSpPr txBox="1"/>
          <p:nvPr/>
        </p:nvSpPr>
        <p:spPr>
          <a:xfrm>
            <a:off x="7325996" y="9702169"/>
            <a:ext cx="4021454" cy="339725"/>
          </a:xfrm>
          <a:prstGeom prst="rect">
            <a:avLst/>
          </a:prstGeom>
        </p:spPr>
        <p:txBody>
          <a:bodyPr vert="horz" wrap="square" lIns="0" tIns="13970" rIns="0" bIns="0" rtlCol="0">
            <a:spAutoFit/>
          </a:bodyPr>
          <a:lstStyle/>
          <a:p>
            <a:pPr marL="12700">
              <a:lnSpc>
                <a:spcPct val="100000"/>
              </a:lnSpc>
              <a:spcBef>
                <a:spcPts val="110"/>
              </a:spcBef>
            </a:pPr>
            <a:r>
              <a:rPr sz="2050" dirty="0">
                <a:solidFill>
                  <a:srgbClr val="DADADA"/>
                </a:solidFill>
                <a:latin typeface="InputMono Light" panose="02000509020000090004" pitchFamily="49" charset="0"/>
                <a:cs typeface="InputMono"/>
              </a:rPr>
              <a:t>UNIVERSITY</a:t>
            </a:r>
            <a:r>
              <a:rPr sz="2050" spc="-20" dirty="0">
                <a:solidFill>
                  <a:srgbClr val="DADADA"/>
                </a:solidFill>
                <a:latin typeface="InputMono Light" panose="02000509020000090004" pitchFamily="49" charset="0"/>
                <a:cs typeface="InputMono"/>
              </a:rPr>
              <a:t> </a:t>
            </a:r>
            <a:r>
              <a:rPr sz="2050" dirty="0">
                <a:solidFill>
                  <a:srgbClr val="DADADA"/>
                </a:solidFill>
                <a:latin typeface="InputMono Light" panose="02000509020000090004" pitchFamily="49" charset="0"/>
                <a:cs typeface="InputMono"/>
              </a:rPr>
              <a:t>OF</a:t>
            </a:r>
            <a:r>
              <a:rPr sz="2050" spc="-20" dirty="0">
                <a:solidFill>
                  <a:srgbClr val="DADADA"/>
                </a:solidFill>
                <a:latin typeface="InputMono Light" panose="02000509020000090004" pitchFamily="49" charset="0"/>
                <a:cs typeface="InputMono"/>
              </a:rPr>
              <a:t> </a:t>
            </a:r>
            <a:r>
              <a:rPr sz="2050" spc="-10" dirty="0">
                <a:solidFill>
                  <a:srgbClr val="DADADA"/>
                </a:solidFill>
                <a:latin typeface="InputMono Light" panose="02000509020000090004" pitchFamily="49" charset="0"/>
                <a:cs typeface="InputMono"/>
              </a:rPr>
              <a:t>MANCHESTER</a:t>
            </a:r>
            <a:endParaRPr sz="2050" dirty="0">
              <a:latin typeface="InputMono Light" panose="02000509020000090004" pitchFamily="49" charset="0"/>
              <a:cs typeface="InputMono"/>
            </a:endParaRPr>
          </a:p>
        </p:txBody>
      </p:sp>
      <p:sp>
        <p:nvSpPr>
          <p:cNvPr id="118" name="object 118" descr="$PPTXTitle"/>
          <p:cNvSpPr txBox="1">
            <a:spLocks noGrp="1"/>
          </p:cNvSpPr>
          <p:nvPr>
            <p:ph type="body" idx="1"/>
          </p:nvPr>
        </p:nvSpPr>
        <p:spPr>
          <a:xfrm>
            <a:off x="841375" y="1730114"/>
            <a:ext cx="17440274" cy="3236142"/>
          </a:xfrm>
          <a:prstGeom prst="rect">
            <a:avLst/>
          </a:prstGeom>
        </p:spPr>
        <p:txBody>
          <a:bodyPr vert="horz" wrap="square" lIns="0" tIns="12065" rIns="0" bIns="0" rtlCol="0">
            <a:spAutoFit/>
          </a:bodyPr>
          <a:lstStyle/>
          <a:p>
            <a:pPr marL="12700">
              <a:lnSpc>
                <a:spcPct val="100000"/>
              </a:lnSpc>
              <a:spcBef>
                <a:spcPts val="95"/>
              </a:spcBef>
            </a:pPr>
            <a:r>
              <a:rPr lang="en-GB" sz="17400" spc="1265" dirty="0">
                <a:solidFill>
                  <a:srgbClr val="DADADA"/>
                </a:solidFill>
                <a:latin typeface="InputMono Light" panose="02000509020000090004" pitchFamily="49" charset="0"/>
              </a:rPr>
              <a:t>SESSION 01</a:t>
            </a:r>
            <a:endParaRPr sz="17400" dirty="0">
              <a:latin typeface="InputMono Light" panose="02000509020000090004" pitchFamily="49" charset="0"/>
            </a:endParaRPr>
          </a:p>
          <a:p>
            <a:pPr marL="12700">
              <a:lnSpc>
                <a:spcPct val="100000"/>
              </a:lnSpc>
              <a:spcBef>
                <a:spcPts val="1795"/>
              </a:spcBef>
              <a:tabLst>
                <a:tab pos="3460115" algn="l"/>
                <a:tab pos="6395720" algn="l"/>
              </a:tabLst>
            </a:pPr>
            <a:r>
              <a:rPr lang="en-GB" sz="2050" spc="-10" dirty="0">
                <a:solidFill>
                  <a:srgbClr val="DADADA"/>
                </a:solidFill>
                <a:latin typeface="InputMono Light" panose="02000509020000090004" pitchFamily="49" charset="0"/>
              </a:rPr>
              <a:t>WORKSHOP</a:t>
            </a:r>
            <a:r>
              <a:rPr sz="2050" dirty="0">
                <a:solidFill>
                  <a:srgbClr val="DADADA"/>
                </a:solidFill>
                <a:latin typeface="InputMono Light" panose="02000509020000090004" pitchFamily="49" charset="0"/>
              </a:rPr>
              <a:t>	FEBRUARY</a:t>
            </a:r>
            <a:r>
              <a:rPr sz="2050" spc="-30" dirty="0">
                <a:solidFill>
                  <a:srgbClr val="DADADA"/>
                </a:solidFill>
                <a:latin typeface="InputMono Light" panose="02000509020000090004" pitchFamily="49" charset="0"/>
              </a:rPr>
              <a:t> </a:t>
            </a:r>
            <a:r>
              <a:rPr sz="2050" spc="-20" dirty="0">
                <a:solidFill>
                  <a:srgbClr val="DADADA"/>
                </a:solidFill>
                <a:latin typeface="InputMono Light" panose="02000509020000090004" pitchFamily="49" charset="0"/>
              </a:rPr>
              <a:t>2026</a:t>
            </a:r>
            <a:r>
              <a:rPr sz="2050" dirty="0">
                <a:solidFill>
                  <a:srgbClr val="DADADA"/>
                </a:solidFill>
                <a:latin typeface="InputMono Light" panose="02000509020000090004" pitchFamily="49" charset="0"/>
              </a:rPr>
              <a:t>	</a:t>
            </a:r>
            <a:r>
              <a:rPr lang="en-GB" sz="2050" dirty="0">
                <a:solidFill>
                  <a:srgbClr val="DADADA"/>
                </a:solidFill>
                <a:latin typeface="InputMono Light" panose="02000509020000090004" pitchFamily="49" charset="0"/>
              </a:rPr>
              <a:t> </a:t>
            </a:r>
            <a:r>
              <a:rPr sz="2050" dirty="0">
                <a:solidFill>
                  <a:srgbClr val="DADADA"/>
                </a:solidFill>
                <a:latin typeface="InputMono Light" panose="02000509020000090004" pitchFamily="49" charset="0"/>
              </a:rPr>
              <a:t>BY</a:t>
            </a:r>
            <a:r>
              <a:rPr sz="2050" spc="20" dirty="0">
                <a:solidFill>
                  <a:srgbClr val="DADADA"/>
                </a:solidFill>
                <a:latin typeface="InputMono Light" panose="02000509020000090004" pitchFamily="49" charset="0"/>
              </a:rPr>
              <a:t> </a:t>
            </a:r>
            <a:r>
              <a:rPr sz="2050" dirty="0">
                <a:solidFill>
                  <a:srgbClr val="DADADA"/>
                </a:solidFill>
                <a:latin typeface="InputMono Light" panose="02000509020000090004" pitchFamily="49" charset="0"/>
              </a:rPr>
              <a:t>DR</a:t>
            </a:r>
            <a:r>
              <a:rPr sz="2050" spc="15" dirty="0">
                <a:solidFill>
                  <a:srgbClr val="DADADA"/>
                </a:solidFill>
                <a:latin typeface="InputMono Light" panose="02000509020000090004" pitchFamily="49" charset="0"/>
              </a:rPr>
              <a:t> </a:t>
            </a:r>
            <a:r>
              <a:rPr sz="2050" spc="-10" dirty="0">
                <a:solidFill>
                  <a:srgbClr val="DADADA"/>
                </a:solidFill>
                <a:latin typeface="InputMono Light" panose="02000509020000090004" pitchFamily="49" charset="0"/>
              </a:rPr>
              <a:t>CORONA-LOPEZ</a:t>
            </a:r>
            <a:endParaRPr sz="2050" dirty="0">
              <a:latin typeface="InputMono Light" panose="02000509020000090004" pitchFamily="49" charset="0"/>
            </a:endParaRPr>
          </a:p>
        </p:txBody>
      </p:sp>
      <p:sp>
        <p:nvSpPr>
          <p:cNvPr id="119" name="object 119"/>
          <p:cNvSpPr txBox="1"/>
          <p:nvPr/>
        </p:nvSpPr>
        <p:spPr>
          <a:xfrm>
            <a:off x="841375" y="6264794"/>
            <a:ext cx="8992235" cy="1338187"/>
          </a:xfrm>
          <a:prstGeom prst="rect">
            <a:avLst/>
          </a:prstGeom>
        </p:spPr>
        <p:txBody>
          <a:bodyPr vert="horz" wrap="square" lIns="0" tIns="17145" rIns="0" bIns="0" rtlCol="0">
            <a:spAutoFit/>
          </a:bodyPr>
          <a:lstStyle/>
          <a:p>
            <a:pPr marL="12700">
              <a:lnSpc>
                <a:spcPct val="100000"/>
              </a:lnSpc>
              <a:spcBef>
                <a:spcPts val="135"/>
              </a:spcBef>
            </a:pPr>
            <a:r>
              <a:rPr lang="en-GB" sz="4250" dirty="0">
                <a:solidFill>
                  <a:srgbClr val="DADADA"/>
                </a:solidFill>
                <a:latin typeface="InputMono Light" panose="02000509020000090004" pitchFamily="49" charset="0"/>
                <a:cs typeface="InputMono"/>
              </a:rPr>
              <a:t>INTRODUCTION TO</a:t>
            </a:r>
          </a:p>
          <a:p>
            <a:pPr marL="12700">
              <a:lnSpc>
                <a:spcPct val="100000"/>
              </a:lnSpc>
              <a:spcBef>
                <a:spcPts val="135"/>
              </a:spcBef>
            </a:pPr>
            <a:r>
              <a:rPr lang="en-GB" sz="4250" dirty="0">
                <a:solidFill>
                  <a:srgbClr val="DADADA"/>
                </a:solidFill>
                <a:latin typeface="InputMono Light" panose="02000509020000090004" pitchFamily="49" charset="0"/>
                <a:cs typeface="InputMono"/>
              </a:rPr>
              <a:t>PYTORCH</a:t>
            </a:r>
            <a:endParaRPr sz="4250" dirty="0">
              <a:latin typeface="InputMono Light" panose="02000509020000090004" pitchFamily="49" charset="0"/>
              <a:cs typeface="InputMono"/>
            </a:endParaRPr>
          </a:p>
        </p:txBody>
      </p:sp>
      <p:sp>
        <p:nvSpPr>
          <p:cNvPr id="2" name="Rectangle 1">
            <a:extLst>
              <a:ext uri="{FF2B5EF4-FFF2-40B4-BE49-F238E27FC236}">
                <a16:creationId xmlns:a16="http://schemas.microsoft.com/office/drawing/2014/main" id="{3FB66976-48D4-DADF-CA97-DAB53E79CA85}"/>
              </a:ext>
            </a:extLst>
          </p:cNvPr>
          <p:cNvSpPr/>
          <p:nvPr/>
        </p:nvSpPr>
        <p:spPr>
          <a:xfrm>
            <a:off x="16148050" y="8778875"/>
            <a:ext cx="3114674" cy="1263019"/>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BF7794-3B21-9623-3ABC-11E4CAB5F680}"/>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DA36CC2D-EC57-2CDC-6397-EE9D6B3D3193}"/>
              </a:ext>
            </a:extLst>
          </p:cNvPr>
          <p:cNvSpPr txBox="1">
            <a:spLocks noGrp="1"/>
          </p:cNvSpPr>
          <p:nvPr>
            <p:ph type="body" idx="1"/>
          </p:nvPr>
        </p:nvSpPr>
        <p:spPr>
          <a:xfrm>
            <a:off x="755650" y="1118242"/>
            <a:ext cx="8008728" cy="3011725"/>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TENSOR INDEXING</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C393C4E6-5CB5-B73C-4F5C-65260F46FB4D}"/>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013CAE9F-C13D-88C2-29E2-EF863E040880}"/>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8D148778-41EB-8935-F1F0-3B9766FE33C0}"/>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lang="en-GB" sz="4250" spc="-25" dirty="0">
                <a:solidFill>
                  <a:srgbClr val="163794"/>
                </a:solidFill>
                <a:latin typeface="InputMono Light" panose="02000509020000090004" pitchFamily="49" charset="0"/>
                <a:cs typeface="InputMono"/>
              </a:rPr>
              <a:t>09</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1D3B168C-65D4-09FB-F6C9-F9D1A1CFBB23}"/>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0A41E75A-A152-906B-C00F-D3B956D35F53}"/>
              </a:ext>
            </a:extLst>
          </p:cNvPr>
          <p:cNvSpPr txBox="1">
            <a:spLocks noChangeArrowheads="1"/>
          </p:cNvSpPr>
          <p:nvPr/>
        </p:nvSpPr>
        <p:spPr bwMode="auto">
          <a:xfrm>
            <a:off x="910485" y="4399200"/>
            <a:ext cx="8008729" cy="4724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eaLnBrk="0" fontAlgn="base" hangingPunct="0">
              <a:spcBef>
                <a:spcPct val="0"/>
              </a:spcBef>
              <a:spcAft>
                <a:spcPts val="600"/>
              </a:spcAft>
              <a:buNone/>
            </a:pPr>
            <a:r>
              <a:rPr lang="en-US" altLang="en-US" sz="2400" dirty="0">
                <a:solidFill>
                  <a:srgbClr val="163794"/>
                </a:solidFill>
                <a:latin typeface="InputMono Light" panose="02000509020000090004" pitchFamily="49" charset="0"/>
              </a:rPr>
              <a:t>accessing tensor data</a:t>
            </a:r>
          </a:p>
          <a:p>
            <a:pPr marL="0" lvl="0" indent="0" eaLnBrk="0" fontAlgn="base" hangingPunct="0">
              <a:spcBef>
                <a:spcPct val="0"/>
              </a:spcBef>
              <a:spcAft>
                <a:spcPts val="600"/>
              </a:spcAft>
              <a:buNone/>
            </a:pPr>
            <a:endParaRPr lang="en-US" altLang="en-US" sz="2400" dirty="0">
              <a:solidFill>
                <a:srgbClr val="163794"/>
              </a:solidFill>
              <a:latin typeface="InputMono Light" panose="02000509020000090004" pitchFamily="49" charset="0"/>
            </a:endParaRP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basic indexing: </a:t>
            </a:r>
            <a:r>
              <a:rPr lang="en-US" altLang="en-US" sz="2400" dirty="0">
                <a:solidFill>
                  <a:srgbClr val="EE4C2C"/>
                </a:solidFill>
                <a:latin typeface="InputMono Light" panose="02000509020000090004" pitchFamily="49" charset="0"/>
              </a:rPr>
              <a:t>tensor[</a:t>
            </a:r>
            <a:r>
              <a:rPr lang="en-US" altLang="en-US" sz="2400" dirty="0" err="1">
                <a:solidFill>
                  <a:srgbClr val="EE4C2C"/>
                </a:solidFill>
                <a:latin typeface="InputMono Light" panose="02000509020000090004" pitchFamily="49" charset="0"/>
              </a:rPr>
              <a:t>i</a:t>
            </a:r>
            <a:r>
              <a:rPr lang="en-US" altLang="en-US" sz="2400" dirty="0">
                <a:solidFill>
                  <a:srgbClr val="EE4C2C"/>
                </a:solidFill>
                <a:latin typeface="InputMono Light" panose="02000509020000090004" pitchFamily="49" charset="0"/>
              </a:rPr>
              <a:t>, j]</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slicing: </a:t>
            </a:r>
            <a:r>
              <a:rPr lang="en-US" altLang="en-US" sz="2400" dirty="0">
                <a:solidFill>
                  <a:srgbClr val="EE4C2C"/>
                </a:solidFill>
                <a:latin typeface="InputMono Light" panose="02000509020000090004" pitchFamily="49" charset="0"/>
              </a:rPr>
              <a:t>tensor[1:3]</a:t>
            </a:r>
            <a:endParaRPr lang="en-US" altLang="en-US" sz="2400" dirty="0">
              <a:solidFill>
                <a:srgbClr val="163794"/>
              </a:solidFill>
              <a:latin typeface="InputMono Light" panose="02000509020000090004" pitchFamily="49" charset="0"/>
            </a:endParaRPr>
          </a:p>
          <a:p>
            <a:pPr eaLnBrk="0" fontAlgn="base" hangingPunct="0">
              <a:spcBef>
                <a:spcPct val="0"/>
              </a:spcBef>
              <a:spcAft>
                <a:spcPts val="600"/>
              </a:spcAft>
            </a:pPr>
            <a:r>
              <a:rPr lang="en-US" altLang="en-US" sz="2400" dirty="0" err="1">
                <a:solidFill>
                  <a:srgbClr val="163794"/>
                </a:solidFill>
                <a:latin typeface="InputMono Medium" panose="02000709030000090004" pitchFamily="49" charset="0"/>
              </a:rPr>
              <a:t>boolean</a:t>
            </a:r>
            <a:r>
              <a:rPr lang="en-US" altLang="en-US" sz="2400" dirty="0">
                <a:solidFill>
                  <a:srgbClr val="163794"/>
                </a:solidFill>
                <a:latin typeface="InputMono Medium" panose="02000709030000090004" pitchFamily="49" charset="0"/>
              </a:rPr>
              <a:t> masks: </a:t>
            </a:r>
            <a:r>
              <a:rPr lang="en-US" altLang="en-US" sz="2400" dirty="0">
                <a:solidFill>
                  <a:srgbClr val="EE4C2C"/>
                </a:solidFill>
                <a:latin typeface="InputMono Light" panose="02000509020000090004" pitchFamily="49" charset="0"/>
              </a:rPr>
              <a:t>tensor[tensor &gt; 0]</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negative indexing: </a:t>
            </a:r>
          </a:p>
          <a:p>
            <a:pPr marL="0" indent="0" eaLnBrk="0" fontAlgn="base" hangingPunct="0">
              <a:spcBef>
                <a:spcPct val="0"/>
              </a:spcBef>
              <a:spcAft>
                <a:spcPts val="600"/>
              </a:spcAft>
              <a:buNone/>
            </a:pPr>
            <a:r>
              <a:rPr lang="en-US" altLang="en-US" sz="2400" dirty="0">
                <a:solidFill>
                  <a:srgbClr val="163794"/>
                </a:solidFill>
                <a:latin typeface="InputMono Light" panose="02000509020000090004" pitchFamily="49" charset="0"/>
              </a:rPr>
              <a:t> </a:t>
            </a:r>
            <a:r>
              <a:rPr lang="en-US" altLang="en-US" sz="2400" dirty="0">
                <a:solidFill>
                  <a:srgbClr val="EE4C2C"/>
                </a:solidFill>
                <a:latin typeface="InputMono Light" panose="02000509020000090004" pitchFamily="49" charset="0"/>
              </a:rPr>
              <a:t>tensor[-1] </a:t>
            </a:r>
            <a:r>
              <a:rPr lang="en-US" altLang="en-US" sz="2400" dirty="0">
                <a:solidFill>
                  <a:srgbClr val="163794"/>
                </a:solidFill>
                <a:latin typeface="InputMono Light" panose="02000509020000090004" pitchFamily="49" charset="0"/>
              </a:rPr>
              <a:t>(last element)</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using ellipsis: </a:t>
            </a:r>
            <a:r>
              <a:rPr lang="en-US" altLang="en-US" sz="2400" dirty="0">
                <a:solidFill>
                  <a:srgbClr val="EE4C2C"/>
                </a:solidFill>
                <a:latin typeface="InputMono Light" panose="02000509020000090004" pitchFamily="49" charset="0"/>
              </a:rPr>
              <a:t>tensor[..., 0]</a:t>
            </a:r>
          </a:p>
        </p:txBody>
      </p:sp>
      <p:pic>
        <p:nvPicPr>
          <p:cNvPr id="3" name="Picture 2" descr="A screen shot of a computer program&#10;&#10;AI-generated content may be incorrect.">
            <a:extLst>
              <a:ext uri="{FF2B5EF4-FFF2-40B4-BE49-F238E27FC236}">
                <a16:creationId xmlns:a16="http://schemas.microsoft.com/office/drawing/2014/main" id="{85CD2B96-6923-26CB-12A5-589708C39F2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30" b="89953" l="9598" r="89955">
                        <a14:foregroundMark x1="25000" y1="66939" x2="60863" y2="40187"/>
                        <a14:foregroundMark x1="48958" y1="60397" x2="79688" y2="37266"/>
                        <a14:foregroundMark x1="79688" y1="37266" x2="79613" y2="37150"/>
                        <a14:foregroundMark x1="24554" y1="58294" x2="40625" y2="37383"/>
                        <a14:foregroundMark x1="22024" y1="43224" x2="30506" y2="28037"/>
                        <a14:foregroundMark x1="30506" y1="28037" x2="30804" y2="27804"/>
                        <a14:foregroundMark x1="12054" y1="21028" x2="12723" y2="74065"/>
                        <a14:foregroundMark x1="12723" y1="74065" x2="12798" y2="74650"/>
                        <a14:foregroundMark x1="17708" y1="36916" x2="59896" y2="23598"/>
                        <a14:foregroundMark x1="59896" y1="23598" x2="67857" y2="23364"/>
                        <a14:foregroundMark x1="15327" y1="16355" x2="15327" y2="16355"/>
                        <a14:foregroundMark x1="14286" y1="17056" x2="14286" y2="17056"/>
                        <a14:foregroundMark x1="14137" y1="17523" x2="15774" y2="23248"/>
                        <a14:foregroundMark x1="15774" y1="23248" x2="27827" y2="24883"/>
                        <a14:foregroundMark x1="27827" y1="24883" x2="47619" y2="24650"/>
                        <a14:foregroundMark x1="47619" y1="24650" x2="51042" y2="24766"/>
                        <a14:foregroundMark x1="57887" y1="25467" x2="81473" y2="31308"/>
                        <a14:foregroundMark x1="81473" y1="31308" x2="83482" y2="66822"/>
                        <a14:foregroundMark x1="83482" y1="66822" x2="82961" y2="73598"/>
                        <a14:foregroundMark x1="82961" y1="73598" x2="80208" y2="78271"/>
                        <a14:foregroundMark x1="80208" y1="78271" x2="27381" y2="74416"/>
                        <a14:foregroundMark x1="27381" y1="74416" x2="14955" y2="35397"/>
                        <a14:foregroundMark x1="14955" y1="35397" x2="13690" y2="26402"/>
                        <a14:foregroundMark x1="13690" y1="26402" x2="20610" y2="22547"/>
                        <a14:foregroundMark x1="20610" y1="22547" x2="60268" y2="28972"/>
                        <a14:foregroundMark x1="60268" y1="28972" x2="66146" y2="28154"/>
                        <a14:foregroundMark x1="66146" y1="28154" x2="80432" y2="20093"/>
                        <a14:foregroundMark x1="80432" y1="20093" x2="85640" y2="19159"/>
                        <a14:foregroundMark x1="86682" y1="19159" x2="85268" y2="31308"/>
                        <a14:foregroundMark x1="89211" y1="83528" x2="89211" y2="83528"/>
                        <a14:foregroundMark x1="89063" y1="83762" x2="13393" y2="80491"/>
                        <a14:foregroundMark x1="9598" y1="17056" x2="13095" y2="15070"/>
                        <a14:foregroundMark x1="13095" y1="15070" x2="13988" y2="14953"/>
                      </a14:backgroundRemoval>
                    </a14:imgEffect>
                  </a14:imgLayer>
                </a14:imgProps>
              </a:ext>
              <a:ext uri="{28A0092B-C50C-407E-A947-70E740481C1C}">
                <a14:useLocalDpi xmlns:a14="http://schemas.microsoft.com/office/drawing/2010/main" val="0"/>
              </a:ext>
            </a:extLst>
          </a:blip>
          <a:stretch>
            <a:fillRect/>
          </a:stretch>
        </p:blipFill>
        <p:spPr>
          <a:xfrm>
            <a:off x="7232650" y="2624104"/>
            <a:ext cx="13371372" cy="8524248"/>
          </a:xfrm>
          <a:prstGeom prst="rect">
            <a:avLst/>
          </a:prstGeom>
          <a:noFill/>
        </p:spPr>
      </p:pic>
    </p:spTree>
    <p:extLst>
      <p:ext uri="{BB962C8B-B14F-4D97-AF65-F5344CB8AC3E}">
        <p14:creationId xmlns:p14="http://schemas.microsoft.com/office/powerpoint/2010/main" val="1094451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9E8F41-091E-D2E5-753E-391DE770EE56}"/>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2475D5FA-DA28-31E8-4B38-81C5EAC72055}"/>
              </a:ext>
            </a:extLst>
          </p:cNvPr>
          <p:cNvSpPr txBox="1">
            <a:spLocks noGrp="1"/>
          </p:cNvSpPr>
          <p:nvPr>
            <p:ph type="body" idx="1"/>
          </p:nvPr>
        </p:nvSpPr>
        <p:spPr>
          <a:xfrm>
            <a:off x="755650" y="1118242"/>
            <a:ext cx="8008728" cy="3011725"/>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TENSOR OPERATIONS</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5D2C2DD0-808D-FCCF-E54F-4CBB5786D1BD}"/>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728514EB-2559-EFC8-1C08-2CC11440B306}"/>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EC36385A-0E1B-CD84-7FC9-DA1CE64FDC75}"/>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lang="en-GB" sz="4250" spc="-25" dirty="0">
                <a:solidFill>
                  <a:srgbClr val="163794"/>
                </a:solidFill>
                <a:latin typeface="InputMono Light" panose="02000509020000090004" pitchFamily="49" charset="0"/>
                <a:cs typeface="InputMono"/>
              </a:rPr>
              <a:t>10</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FCA813B8-C796-0590-41C0-041D59A2A68B}"/>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DDE91BAF-6512-6AAD-45E9-7CE110C0BE87}"/>
              </a:ext>
            </a:extLst>
          </p:cNvPr>
          <p:cNvSpPr txBox="1">
            <a:spLocks noChangeArrowheads="1"/>
          </p:cNvSpPr>
          <p:nvPr/>
        </p:nvSpPr>
        <p:spPr bwMode="auto">
          <a:xfrm>
            <a:off x="910485" y="4399200"/>
            <a:ext cx="8008729" cy="4724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eaLnBrk="0" fontAlgn="base" hangingPunct="0">
              <a:spcBef>
                <a:spcPct val="0"/>
              </a:spcBef>
              <a:spcAft>
                <a:spcPts val="600"/>
              </a:spcAft>
              <a:buNone/>
            </a:pPr>
            <a:r>
              <a:rPr lang="en-US" altLang="en-US" sz="2400" dirty="0">
                <a:solidFill>
                  <a:srgbClr val="163794"/>
                </a:solidFill>
                <a:latin typeface="InputMono Light" panose="02000509020000090004" pitchFamily="49" charset="0"/>
              </a:rPr>
              <a:t>Common Operations</a:t>
            </a:r>
          </a:p>
          <a:p>
            <a:pPr marL="0" lvl="0" indent="0" eaLnBrk="0" fontAlgn="base" hangingPunct="0">
              <a:spcBef>
                <a:spcPct val="0"/>
              </a:spcBef>
              <a:spcAft>
                <a:spcPts val="600"/>
              </a:spcAft>
              <a:buNone/>
            </a:pPr>
            <a:endParaRPr lang="en-US" altLang="en-US" sz="2400" dirty="0">
              <a:solidFill>
                <a:srgbClr val="163794"/>
              </a:solidFill>
              <a:latin typeface="InputMono Light" panose="02000509020000090004" pitchFamily="49" charset="0"/>
            </a:endParaRP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Arithmetic: </a:t>
            </a:r>
            <a:r>
              <a:rPr lang="en-US" altLang="en-US" sz="2400" dirty="0">
                <a:solidFill>
                  <a:srgbClr val="EE4C2C"/>
                </a:solidFill>
                <a:latin typeface="InputMono Light" panose="02000509020000090004" pitchFamily="49" charset="0"/>
              </a:rPr>
              <a:t>+, -, *, /</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Element-wise operations: </a:t>
            </a:r>
          </a:p>
          <a:p>
            <a:pPr marL="0" indent="0" eaLnBrk="0" fontAlgn="base" hangingPunct="0">
              <a:spcBef>
                <a:spcPct val="0"/>
              </a:spcBef>
              <a:spcAft>
                <a:spcPts val="600"/>
              </a:spcAft>
              <a:buNone/>
            </a:pPr>
            <a:r>
              <a:rPr lang="en-US" altLang="en-US" sz="2400" b="1" dirty="0">
                <a:solidFill>
                  <a:srgbClr val="163794"/>
                </a:solidFill>
                <a:latin typeface="InputMono Light" panose="02000509020000090004" pitchFamily="49" charset="0"/>
              </a:rPr>
              <a:t> </a:t>
            </a:r>
            <a:r>
              <a:rPr lang="en-US" altLang="en-US" sz="2400" dirty="0" err="1">
                <a:solidFill>
                  <a:srgbClr val="EE4C2C"/>
                </a:solidFill>
                <a:latin typeface="InputMono Light" panose="02000509020000090004" pitchFamily="49" charset="0"/>
              </a:rPr>
              <a:t>torch.sqrt</a:t>
            </a:r>
            <a:r>
              <a:rPr lang="en-US" altLang="en-US" sz="2400" dirty="0">
                <a:solidFill>
                  <a:srgbClr val="EE4C2C"/>
                </a:solidFill>
                <a:latin typeface="InputMono Light" panose="02000509020000090004" pitchFamily="49" charset="0"/>
              </a:rPr>
              <a:t>(), </a:t>
            </a:r>
            <a:r>
              <a:rPr lang="en-US" altLang="en-US" sz="2400" dirty="0" err="1">
                <a:solidFill>
                  <a:srgbClr val="EE4C2C"/>
                </a:solidFill>
                <a:latin typeface="InputMono Light" panose="02000509020000090004" pitchFamily="49" charset="0"/>
              </a:rPr>
              <a:t>torch.pow</a:t>
            </a:r>
            <a:r>
              <a:rPr lang="en-US" altLang="en-US" sz="2400" dirty="0">
                <a:solidFill>
                  <a:srgbClr val="EE4C2C"/>
                </a:solidFill>
                <a:latin typeface="InputMono Light" panose="02000509020000090004" pitchFamily="49" charset="0"/>
              </a:rPr>
              <a:t>()</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Reduction: </a:t>
            </a:r>
            <a:r>
              <a:rPr lang="en-US" altLang="en-US" sz="2400" dirty="0" err="1">
                <a:solidFill>
                  <a:srgbClr val="EE4C2C"/>
                </a:solidFill>
                <a:latin typeface="InputMono Light" panose="02000509020000090004" pitchFamily="49" charset="0"/>
              </a:rPr>
              <a:t>torch.sum</a:t>
            </a:r>
            <a:r>
              <a:rPr lang="en-US" altLang="en-US" sz="2400" dirty="0">
                <a:solidFill>
                  <a:srgbClr val="EE4C2C"/>
                </a:solidFill>
                <a:latin typeface="InputMono Light" panose="02000509020000090004" pitchFamily="49" charset="0"/>
              </a:rPr>
              <a:t>(), </a:t>
            </a:r>
            <a:r>
              <a:rPr lang="en-US" altLang="en-US" sz="2400" dirty="0" err="1">
                <a:solidFill>
                  <a:srgbClr val="EE4C2C"/>
                </a:solidFill>
                <a:latin typeface="InputMono Light" panose="02000509020000090004" pitchFamily="49" charset="0"/>
              </a:rPr>
              <a:t>torch.mean</a:t>
            </a:r>
            <a:r>
              <a:rPr lang="en-US" altLang="en-US" sz="2400" dirty="0">
                <a:solidFill>
                  <a:srgbClr val="EE4C2C"/>
                </a:solidFill>
                <a:latin typeface="InputMono Light" panose="02000509020000090004" pitchFamily="49" charset="0"/>
              </a:rPr>
              <a:t>()</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Comparisons: </a:t>
            </a:r>
            <a:r>
              <a:rPr lang="en-US" altLang="en-US" sz="2400" dirty="0">
                <a:solidFill>
                  <a:srgbClr val="EE4C2C"/>
                </a:solidFill>
                <a:latin typeface="InputMono Light" panose="02000509020000090004" pitchFamily="49" charset="0"/>
              </a:rPr>
              <a:t>&gt;, &lt;, ==</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In-place operations: </a:t>
            </a:r>
          </a:p>
          <a:p>
            <a:pPr marL="0" indent="0" eaLnBrk="0" fontAlgn="base" hangingPunct="0">
              <a:spcBef>
                <a:spcPct val="0"/>
              </a:spcBef>
              <a:spcAft>
                <a:spcPts val="600"/>
              </a:spcAft>
              <a:buNone/>
            </a:pPr>
            <a:r>
              <a:rPr lang="en-US" altLang="en-US" sz="2400" b="1" dirty="0">
                <a:solidFill>
                  <a:srgbClr val="163794"/>
                </a:solidFill>
                <a:latin typeface="InputMono Light" panose="02000509020000090004" pitchFamily="49" charset="0"/>
              </a:rPr>
              <a:t> </a:t>
            </a:r>
            <a:r>
              <a:rPr lang="en-US" altLang="en-US" sz="2400" dirty="0" err="1">
                <a:solidFill>
                  <a:srgbClr val="EE4C2C"/>
                </a:solidFill>
                <a:latin typeface="InputMono Light" panose="02000509020000090004" pitchFamily="49" charset="0"/>
              </a:rPr>
              <a:t>tensor.add</a:t>
            </a:r>
            <a:r>
              <a:rPr lang="en-US" altLang="en-US" sz="2400" dirty="0">
                <a:solidFill>
                  <a:srgbClr val="EE4C2C"/>
                </a:solidFill>
                <a:latin typeface="InputMono Light" panose="02000509020000090004" pitchFamily="49" charset="0"/>
              </a:rPr>
              <a:t>_(1) </a:t>
            </a:r>
            <a:r>
              <a:rPr lang="en-US" altLang="en-US" sz="2400" dirty="0">
                <a:solidFill>
                  <a:srgbClr val="163794"/>
                </a:solidFill>
                <a:latin typeface="InputMono Light" panose="02000509020000090004" pitchFamily="49" charset="0"/>
              </a:rPr>
              <a:t>(note the underscore)</a:t>
            </a:r>
          </a:p>
        </p:txBody>
      </p:sp>
      <p:pic>
        <p:nvPicPr>
          <p:cNvPr id="5" name="Picture 4" descr="A screen shot of a computer program&#10;&#10;AI-generated content may be incorrect.">
            <a:extLst>
              <a:ext uri="{FF2B5EF4-FFF2-40B4-BE49-F238E27FC236}">
                <a16:creationId xmlns:a16="http://schemas.microsoft.com/office/drawing/2014/main" id="{C24FD832-60A5-7C3D-DCFB-FB8D50E7E22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10129" y1="15436" x2="19936" y2="65436"/>
                        <a14:foregroundMark x1="19936" y1="65436" x2="22669" y2="69575"/>
                        <a14:foregroundMark x1="22669" y1="69575" x2="28939" y2="72371"/>
                        <a14:foregroundMark x1="28939" y1="72371" x2="40113" y2="72371"/>
                        <a14:foregroundMark x1="40113" y1="72371" x2="47347" y2="72260"/>
                        <a14:foregroundMark x1="47347" y1="72260" x2="75000" y2="80984"/>
                        <a14:foregroundMark x1="75000" y1="80984" x2="78698" y2="78747"/>
                        <a14:foregroundMark x1="78698" y1="78747" x2="81672" y2="72371"/>
                        <a14:foregroundMark x1="81672" y1="72371" x2="86013" y2="32662"/>
                        <a14:foregroundMark x1="86013" y1="32662" x2="84405" y2="21253"/>
                        <a14:foregroundMark x1="84405" y1="21253" x2="73232" y2="15884"/>
                        <a14:foregroundMark x1="73232" y1="15884" x2="10450" y2="17338"/>
                        <a14:foregroundMark x1="12219" y1="63870" x2="13103" y2="78747"/>
                        <a14:foregroundMark x1="13103" y1="78747" x2="15756" y2="82327"/>
                        <a14:foregroundMark x1="15756" y1="82327" x2="20257" y2="82438"/>
                        <a14:foregroundMark x1="20257" y1="82438" x2="24920" y2="82215"/>
                        <a14:foregroundMark x1="24920" y1="82215" x2="30225" y2="82327"/>
                        <a14:foregroundMark x1="30225" y1="82327" x2="41077" y2="81655"/>
                        <a14:foregroundMark x1="41077" y1="81655" x2="75482" y2="85235"/>
                        <a14:foregroundMark x1="75482" y1="85235" x2="83360" y2="84564"/>
                        <a14:foregroundMark x1="83360" y1="84564" x2="86656" y2="81655"/>
                        <a14:foregroundMark x1="86656" y1="81655" x2="88505" y2="58389"/>
                        <a14:foregroundMark x1="88505" y1="58389" x2="84727" y2="18792"/>
                        <a14:foregroundMark x1="84727" y1="18792" x2="75482" y2="16331"/>
                        <a14:foregroundMark x1="75482" y1="16331" x2="10772" y2="15436"/>
                        <a14:foregroundMark x1="10772" y1="15436" x2="12058" y2="67002"/>
                        <a14:backgroundMark x1="6190" y1="58613" x2="3698" y2="17562"/>
                        <a14:backgroundMark x1="3698" y1="17562" x2="6190" y2="13087"/>
                        <a14:backgroundMark x1="6190" y1="13087" x2="18891" y2="7494"/>
                        <a14:backgroundMark x1="18891" y1="7494" x2="40273" y2="5257"/>
                        <a14:backgroundMark x1="40273" y1="5257" x2="84566" y2="11633"/>
                        <a14:backgroundMark x1="84566" y1="11633" x2="89228" y2="11298"/>
                        <a14:backgroundMark x1="89228" y1="11298" x2="92444" y2="13758"/>
                        <a14:backgroundMark x1="92444" y1="13758" x2="93489" y2="72371"/>
                        <a14:backgroundMark x1="93489" y1="72371" x2="90273" y2="92170"/>
                        <a14:backgroundMark x1="90273" y1="92170" x2="11736" y2="91723"/>
                        <a14:backgroundMark x1="11736" y1="91723" x2="7878" y2="90940"/>
                        <a14:backgroundMark x1="7878" y1="90940" x2="6913" y2="85123"/>
                        <a14:backgroundMark x1="6913" y1="85123" x2="7235" y2="79418"/>
                        <a14:backgroundMark x1="7235" y1="79418" x2="5466" y2="71029"/>
                        <a14:backgroundMark x1="5466" y1="71029" x2="6190" y2="58389"/>
                      </a14:backgroundRemoval>
                    </a14:imgEffect>
                  </a14:imgLayer>
                </a14:imgProps>
              </a:ext>
              <a:ext uri="{28A0092B-C50C-407E-A947-70E740481C1C}">
                <a14:useLocalDpi xmlns:a14="http://schemas.microsoft.com/office/drawing/2010/main" val="0"/>
              </a:ext>
            </a:extLst>
          </a:blip>
          <a:stretch>
            <a:fillRect/>
          </a:stretch>
        </p:blipFill>
        <p:spPr>
          <a:xfrm>
            <a:off x="7997324" y="2501152"/>
            <a:ext cx="13103726" cy="9401923"/>
          </a:xfrm>
          <a:prstGeom prst="rect">
            <a:avLst/>
          </a:prstGeom>
          <a:noFill/>
        </p:spPr>
      </p:pic>
    </p:spTree>
    <p:extLst>
      <p:ext uri="{BB962C8B-B14F-4D97-AF65-F5344CB8AC3E}">
        <p14:creationId xmlns:p14="http://schemas.microsoft.com/office/powerpoint/2010/main" val="1948305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8625E3-FE80-0D1A-0A23-9BD4984EAC7A}"/>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6A5BB2EC-10C0-0A7A-4FA9-B5C06B3ACF6B}"/>
              </a:ext>
            </a:extLst>
          </p:cNvPr>
          <p:cNvSpPr txBox="1">
            <a:spLocks noGrp="1"/>
          </p:cNvSpPr>
          <p:nvPr>
            <p:ph type="body" idx="1"/>
          </p:nvPr>
        </p:nvSpPr>
        <p:spPr>
          <a:xfrm>
            <a:off x="755650" y="1118242"/>
            <a:ext cx="8008728" cy="3011725"/>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MATRIX OPERATIONS</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FA3428B8-97F6-8301-E3FD-183B4DA2D773}"/>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3E9A200A-0287-17D6-582F-2990C8F07AA0}"/>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2E6B6CAF-F005-3AC7-80C2-8CB6EFEC653E}"/>
              </a:ext>
            </a:extLst>
          </p:cNvPr>
          <p:cNvSpPr txBox="1"/>
          <p:nvPr/>
        </p:nvSpPr>
        <p:spPr>
          <a:xfrm>
            <a:off x="911866" y="10058349"/>
            <a:ext cx="718185" cy="671338"/>
          </a:xfrm>
          <a:prstGeom prst="rect">
            <a:avLst/>
          </a:prstGeom>
        </p:spPr>
        <p:txBody>
          <a:bodyPr vert="horz" wrap="square" lIns="0" tIns="17145" rIns="0" bIns="0" rtlCol="0">
            <a:spAutoFit/>
          </a:bodyPr>
          <a:lstStyle/>
          <a:p>
            <a:pPr marL="12700">
              <a:lnSpc>
                <a:spcPct val="100000"/>
              </a:lnSpc>
              <a:spcBef>
                <a:spcPts val="135"/>
              </a:spcBef>
            </a:pPr>
            <a:r>
              <a:rPr lang="en-GB" sz="4250" spc="-25" dirty="0">
                <a:solidFill>
                  <a:srgbClr val="163794"/>
                </a:solidFill>
                <a:latin typeface="InputMono Light" panose="02000509020000090004" pitchFamily="49" charset="0"/>
                <a:cs typeface="InputMono"/>
              </a:rPr>
              <a:t>11</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E40F8220-E005-3859-139C-6350868BD579}"/>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791F7E04-EE18-B258-5884-68B93BC0C348}"/>
              </a:ext>
            </a:extLst>
          </p:cNvPr>
          <p:cNvSpPr txBox="1">
            <a:spLocks noChangeArrowheads="1"/>
          </p:cNvSpPr>
          <p:nvPr/>
        </p:nvSpPr>
        <p:spPr bwMode="auto">
          <a:xfrm>
            <a:off x="910485" y="4399200"/>
            <a:ext cx="8008729" cy="4724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eaLnBrk="0" fontAlgn="base" hangingPunct="0">
              <a:spcBef>
                <a:spcPct val="0"/>
              </a:spcBef>
              <a:spcAft>
                <a:spcPts val="600"/>
              </a:spcAft>
              <a:buNone/>
            </a:pPr>
            <a:r>
              <a:rPr lang="en-US" altLang="en-US" sz="2400" dirty="0">
                <a:solidFill>
                  <a:srgbClr val="163794"/>
                </a:solidFill>
                <a:latin typeface="InputMono Light" panose="02000509020000090004" pitchFamily="49" charset="0"/>
              </a:rPr>
              <a:t>linear algebra with </a:t>
            </a:r>
            <a:r>
              <a:rPr lang="en-US" altLang="en-US" sz="2400" dirty="0" err="1">
                <a:solidFill>
                  <a:srgbClr val="163794"/>
                </a:solidFill>
                <a:latin typeface="InputMono Light" panose="02000509020000090004" pitchFamily="49" charset="0"/>
              </a:rPr>
              <a:t>pytorch</a:t>
            </a:r>
            <a:endParaRPr lang="en-US" altLang="en-US" sz="2400" dirty="0">
              <a:solidFill>
                <a:srgbClr val="163794"/>
              </a:solidFill>
              <a:latin typeface="InputMono Light" panose="02000509020000090004" pitchFamily="49" charset="0"/>
            </a:endParaRPr>
          </a:p>
          <a:p>
            <a:pPr marL="0" lvl="0" indent="0" eaLnBrk="0" fontAlgn="base" hangingPunct="0">
              <a:spcBef>
                <a:spcPct val="0"/>
              </a:spcBef>
              <a:spcAft>
                <a:spcPts val="600"/>
              </a:spcAft>
              <a:buNone/>
            </a:pPr>
            <a:endParaRPr lang="en-US" altLang="en-US" sz="2400" dirty="0">
              <a:solidFill>
                <a:srgbClr val="163794"/>
              </a:solidFill>
              <a:latin typeface="InputMono Light" panose="02000509020000090004" pitchFamily="49" charset="0"/>
            </a:endParaRP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matrix multiplication: </a:t>
            </a:r>
          </a:p>
          <a:p>
            <a:pPr marL="0" indent="0" eaLnBrk="0" fontAlgn="base" hangingPunct="0">
              <a:spcBef>
                <a:spcPct val="0"/>
              </a:spcBef>
              <a:spcAft>
                <a:spcPts val="600"/>
              </a:spcAft>
              <a:buNone/>
            </a:pPr>
            <a:r>
              <a:rPr lang="en-US" altLang="en-US" sz="2400" dirty="0">
                <a:solidFill>
                  <a:srgbClr val="163794"/>
                </a:solidFill>
                <a:latin typeface="InputMono Light" panose="02000509020000090004" pitchFamily="49" charset="0"/>
              </a:rPr>
              <a:t> </a:t>
            </a:r>
            <a:r>
              <a:rPr lang="en-US" altLang="en-US" sz="2400" dirty="0">
                <a:solidFill>
                  <a:srgbClr val="EE4C2C"/>
                </a:solidFill>
                <a:latin typeface="InputMono Light" panose="02000509020000090004" pitchFamily="49" charset="0"/>
              </a:rPr>
              <a:t>@ or </a:t>
            </a:r>
            <a:r>
              <a:rPr lang="en-US" altLang="en-US" sz="2400" dirty="0" err="1">
                <a:solidFill>
                  <a:srgbClr val="EE4C2C"/>
                </a:solidFill>
                <a:latin typeface="InputMono Light" panose="02000509020000090004" pitchFamily="49" charset="0"/>
              </a:rPr>
              <a:t>torch.matmul</a:t>
            </a:r>
            <a:r>
              <a:rPr lang="en-US" altLang="en-US" sz="2400" dirty="0">
                <a:solidFill>
                  <a:srgbClr val="EE4C2C"/>
                </a:solidFill>
                <a:latin typeface="InputMono Light" panose="02000509020000090004" pitchFamily="49" charset="0"/>
              </a:rPr>
              <a:t>()</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transposition: </a:t>
            </a:r>
            <a:r>
              <a:rPr lang="en-US" altLang="en-US" sz="2400" dirty="0">
                <a:solidFill>
                  <a:srgbClr val="EE4C2C"/>
                </a:solidFill>
                <a:latin typeface="InputMono Light" panose="02000509020000090004" pitchFamily="49" charset="0"/>
              </a:rPr>
              <a:t>.T </a:t>
            </a:r>
            <a:r>
              <a:rPr lang="en-US" altLang="en-US" sz="2400" dirty="0">
                <a:solidFill>
                  <a:srgbClr val="163794"/>
                </a:solidFill>
                <a:latin typeface="InputMono Light" panose="02000509020000090004" pitchFamily="49" charset="0"/>
              </a:rPr>
              <a:t>or </a:t>
            </a:r>
            <a:r>
              <a:rPr lang="en-US" altLang="en-US" sz="2400" dirty="0" err="1">
                <a:solidFill>
                  <a:srgbClr val="EE4C2C"/>
                </a:solidFill>
                <a:latin typeface="InputMono Light" panose="02000509020000090004" pitchFamily="49" charset="0"/>
              </a:rPr>
              <a:t>torch.transpose</a:t>
            </a:r>
            <a:r>
              <a:rPr lang="en-US" altLang="en-US" sz="2400" dirty="0">
                <a:solidFill>
                  <a:srgbClr val="EE4C2C"/>
                </a:solidFill>
                <a:latin typeface="InputMono Light" panose="02000509020000090004" pitchFamily="49" charset="0"/>
              </a:rPr>
              <a:t>()</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inverse: </a:t>
            </a:r>
            <a:r>
              <a:rPr lang="en-US" altLang="en-US" sz="2400" dirty="0" err="1">
                <a:solidFill>
                  <a:srgbClr val="EE4C2C"/>
                </a:solidFill>
                <a:latin typeface="InputMono Light" panose="02000509020000090004" pitchFamily="49" charset="0"/>
              </a:rPr>
              <a:t>torch.inverse</a:t>
            </a:r>
            <a:r>
              <a:rPr lang="en-US" altLang="en-US" sz="2400" dirty="0">
                <a:solidFill>
                  <a:srgbClr val="EE4C2C"/>
                </a:solidFill>
                <a:latin typeface="InputMono Light" panose="02000509020000090004" pitchFamily="49" charset="0"/>
              </a:rPr>
              <a:t>()</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determinant: </a:t>
            </a:r>
            <a:r>
              <a:rPr lang="en-US" altLang="en-US" sz="2400" dirty="0" err="1">
                <a:solidFill>
                  <a:srgbClr val="EE4C2C"/>
                </a:solidFill>
                <a:latin typeface="InputMono Light" panose="02000509020000090004" pitchFamily="49" charset="0"/>
              </a:rPr>
              <a:t>torch.det</a:t>
            </a:r>
            <a:r>
              <a:rPr lang="en-US" altLang="en-US" sz="2400" dirty="0">
                <a:solidFill>
                  <a:srgbClr val="EE4C2C"/>
                </a:solidFill>
                <a:latin typeface="InputMono Light" panose="02000509020000090004" pitchFamily="49" charset="0"/>
              </a:rPr>
              <a:t>()</a:t>
            </a:r>
          </a:p>
          <a:p>
            <a:pPr eaLnBrk="0" fontAlgn="base" hangingPunct="0">
              <a:spcBef>
                <a:spcPct val="0"/>
              </a:spcBef>
              <a:spcAft>
                <a:spcPts val="600"/>
              </a:spcAft>
            </a:pPr>
            <a:r>
              <a:rPr lang="en-US" altLang="en-US" sz="2400" b="1" dirty="0">
                <a:solidFill>
                  <a:srgbClr val="163794"/>
                </a:solidFill>
                <a:latin typeface="InputMono Light" panose="02000509020000090004" pitchFamily="49" charset="0"/>
              </a:rPr>
              <a:t>eigenvalues: </a:t>
            </a:r>
            <a:r>
              <a:rPr lang="en-US" altLang="en-US" sz="2400" dirty="0" err="1">
                <a:solidFill>
                  <a:srgbClr val="EE4C2C"/>
                </a:solidFill>
                <a:latin typeface="InputMono Light" panose="02000509020000090004" pitchFamily="49" charset="0"/>
              </a:rPr>
              <a:t>torch.eig</a:t>
            </a:r>
            <a:r>
              <a:rPr lang="en-US" altLang="en-US" sz="2400" dirty="0">
                <a:solidFill>
                  <a:srgbClr val="EE4C2C"/>
                </a:solidFill>
                <a:latin typeface="InputMono Light" panose="02000509020000090004" pitchFamily="49" charset="0"/>
              </a:rPr>
              <a:t>()</a:t>
            </a:r>
          </a:p>
          <a:p>
            <a:pPr eaLnBrk="0" fontAlgn="base" hangingPunct="0">
              <a:spcBef>
                <a:spcPct val="0"/>
              </a:spcBef>
              <a:spcAft>
                <a:spcPts val="600"/>
              </a:spcAft>
            </a:pPr>
            <a:r>
              <a:rPr lang="en-US" altLang="en-US" sz="2400" b="1" dirty="0" err="1">
                <a:solidFill>
                  <a:srgbClr val="163794"/>
                </a:solidFill>
                <a:latin typeface="InputMono Light" panose="02000509020000090004" pitchFamily="49" charset="0"/>
              </a:rPr>
              <a:t>svd</a:t>
            </a:r>
            <a:r>
              <a:rPr lang="en-US" altLang="en-US" sz="2400" b="1" dirty="0">
                <a:solidFill>
                  <a:srgbClr val="163794"/>
                </a:solidFill>
                <a:latin typeface="InputMono Light" panose="02000509020000090004" pitchFamily="49" charset="0"/>
              </a:rPr>
              <a:t>: </a:t>
            </a:r>
            <a:r>
              <a:rPr lang="en-US" altLang="en-US" sz="2400" dirty="0" err="1">
                <a:solidFill>
                  <a:srgbClr val="EE4C2C"/>
                </a:solidFill>
                <a:latin typeface="InputMono Light" panose="02000509020000090004" pitchFamily="49" charset="0"/>
              </a:rPr>
              <a:t>torch.svd</a:t>
            </a:r>
            <a:r>
              <a:rPr lang="en-US" altLang="en-US" sz="2400" dirty="0">
                <a:solidFill>
                  <a:srgbClr val="EE4C2C"/>
                </a:solidFill>
                <a:latin typeface="InputMono Light" panose="02000509020000090004" pitchFamily="49" charset="0"/>
              </a:rPr>
              <a:t>()</a:t>
            </a:r>
          </a:p>
          <a:p>
            <a:pPr marL="0" lvl="0" indent="0" eaLnBrk="0" fontAlgn="base" hangingPunct="0">
              <a:spcBef>
                <a:spcPct val="0"/>
              </a:spcBef>
              <a:spcAft>
                <a:spcPts val="600"/>
              </a:spcAft>
              <a:buNone/>
            </a:pPr>
            <a:endParaRPr lang="en-US" altLang="en-US" sz="2400" dirty="0">
              <a:solidFill>
                <a:srgbClr val="163794"/>
              </a:solidFill>
              <a:latin typeface="InputMono Light" panose="02000509020000090004" pitchFamily="49" charset="0"/>
            </a:endParaRPr>
          </a:p>
        </p:txBody>
      </p:sp>
      <p:pic>
        <p:nvPicPr>
          <p:cNvPr id="2" name="Picture 1" descr="A computer screen shot of a program&#10;&#10;AI-generated content may be incorrect.">
            <a:extLst>
              <a:ext uri="{FF2B5EF4-FFF2-40B4-BE49-F238E27FC236}">
                <a16:creationId xmlns:a16="http://schemas.microsoft.com/office/drawing/2014/main" id="{53858FB0-ED56-71CA-B141-91CE2A99122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12540" y1="17527" x2="15434" y2="42151"/>
                        <a14:foregroundMark x1="15434" y1="42151" x2="29984" y2="26774"/>
                        <a14:foregroundMark x1="29984" y1="26774" x2="21945" y2="52688"/>
                        <a14:foregroundMark x1="21945" y1="52688" x2="55145" y2="25699"/>
                        <a14:foregroundMark x1="55145" y1="25699" x2="32395" y2="69570"/>
                        <a14:foregroundMark x1="32395" y1="69570" x2="53296" y2="46989"/>
                        <a14:foregroundMark x1="53296" y1="46989" x2="42524" y2="60968"/>
                        <a14:foregroundMark x1="42524" y1="60968" x2="40193" y2="66667"/>
                        <a14:foregroundMark x1="40193" y1="66667" x2="64550" y2="42581"/>
                        <a14:foregroundMark x1="64550" y1="42581" x2="58601" y2="63441"/>
                        <a14:foregroundMark x1="58601" y1="63441" x2="68810" y2="58602"/>
                        <a14:foregroundMark x1="68810" y1="58602" x2="68569" y2="68280"/>
                        <a14:foregroundMark x1="68569" y1="68280" x2="75643" y2="72043"/>
                        <a14:foregroundMark x1="75643" y1="72043" x2="79502" y2="78925"/>
                        <a14:foregroundMark x1="79502" y1="78925" x2="87460" y2="84086"/>
                        <a14:foregroundMark x1="87460" y1="84086" x2="87540" y2="84301"/>
                        <a14:foregroundMark x1="86656" y1="83656" x2="82395" y2="47849"/>
                        <a14:foregroundMark x1="82395" y1="47849" x2="78215" y2="40108"/>
                        <a14:foregroundMark x1="78215" y1="40108" x2="76447" y2="21183"/>
                        <a14:foregroundMark x1="76447" y1="21183" x2="37460" y2="24731"/>
                        <a14:foregroundMark x1="37460" y1="24731" x2="25000" y2="20000"/>
                        <a14:foregroundMark x1="25000" y1="20000" x2="17524" y2="25054"/>
                        <a14:foregroundMark x1="17524" y1="25054" x2="15675" y2="31183"/>
                        <a14:foregroundMark x1="15675" y1="31183" x2="14550" y2="65699"/>
                        <a14:foregroundMark x1="14550" y1="65699" x2="16238" y2="73118"/>
                        <a14:foregroundMark x1="16238" y1="73118" x2="65032" y2="85376"/>
                        <a14:foregroundMark x1="65032" y1="85376" x2="80547" y2="82366"/>
                        <a14:foregroundMark x1="80547" y1="82366" x2="81190" y2="81935"/>
                        <a14:foregroundMark x1="71463" y1="43978" x2="53939" y2="41828"/>
                        <a14:foregroundMark x1="53939" y1="41828" x2="32476" y2="54624"/>
                        <a14:foregroundMark x1="32476" y1="54624" x2="30466" y2="70215"/>
                        <a14:foregroundMark x1="30466" y1="70215" x2="44534" y2="76667"/>
                        <a14:foregroundMark x1="44534" y1="76667" x2="60691" y2="66237"/>
                        <a14:foregroundMark x1="60691" y1="66237" x2="59084" y2="44301"/>
                        <a14:foregroundMark x1="59084" y1="44301" x2="50322" y2="33763"/>
                        <a14:foregroundMark x1="50322" y1="33763" x2="40273" y2="31290"/>
                        <a14:foregroundMark x1="15675" y1="14409" x2="11415" y2="15699"/>
                        <a14:foregroundMark x1="11415" y1="15699" x2="10209" y2="44624"/>
                        <a14:foregroundMark x1="10209" y1="44624" x2="11174" y2="77312"/>
                        <a14:foregroundMark x1="11174" y1="77312" x2="10531" y2="85054"/>
                        <a14:foregroundMark x1="10531" y1="85054" x2="26688" y2="84409"/>
                        <a14:foregroundMark x1="26688" y1="84409" x2="38424" y2="85914"/>
                        <a14:foregroundMark x1="38424" y1="85914" x2="38424" y2="85699"/>
                        <a14:foregroundMark x1="11415" y1="13763" x2="47990" y2="17634"/>
                        <a14:foregroundMark x1="47990" y1="17634" x2="53135" y2="17312"/>
                        <a14:foregroundMark x1="53135" y1="17312" x2="80225" y2="19677"/>
                        <a14:foregroundMark x1="80225" y1="19677" x2="85611" y2="34516"/>
                        <a14:foregroundMark x1="85611" y1="34516" x2="89068" y2="77849"/>
                        <a14:foregroundMark x1="89068" y1="77849" x2="88826" y2="79892"/>
                        <a14:foregroundMark x1="86817" y1="76129" x2="57154" y2="28602"/>
                        <a14:foregroundMark x1="57154" y1="28602" x2="53698" y2="25161"/>
                        <a14:foregroundMark x1="21704" y1="53548" x2="15113" y2="54301"/>
                        <a14:foregroundMark x1="15113" y1="54301" x2="35048" y2="37849"/>
                        <a14:foregroundMark x1="35048" y1="37849" x2="21624" y2="52473"/>
                        <a14:foregroundMark x1="21624" y1="52473" x2="36576" y2="34839"/>
                        <a14:foregroundMark x1="36576" y1="34839" x2="32958" y2="40430"/>
                        <a14:foregroundMark x1="44695" y1="27957" x2="29341" y2="30323"/>
                        <a14:foregroundMark x1="29341" y1="30323" x2="11415" y2="62581"/>
                        <a14:foregroundMark x1="11415" y1="62581" x2="10450" y2="69785"/>
                        <a14:foregroundMark x1="10450" y1="69785" x2="11013" y2="75591"/>
                        <a14:foregroundMark x1="11013" y1="75591" x2="16077" y2="82473"/>
                        <a14:foregroundMark x1="16077" y1="82473" x2="61174" y2="86452"/>
                        <a14:foregroundMark x1="61174" y1="86452" x2="66479" y2="86344"/>
                        <a14:foregroundMark x1="66479" y1="86344" x2="71141" y2="82903"/>
                        <a14:foregroundMark x1="71141" y1="82903" x2="80627" y2="60753"/>
                        <a14:foregroundMark x1="80627" y1="60753" x2="81350" y2="51720"/>
                        <a14:foregroundMark x1="81350" y1="51720" x2="75643" y2="30430"/>
                        <a14:foregroundMark x1="75643" y1="30430" x2="71624" y2="25914"/>
                        <a14:foregroundMark x1="71624" y1="25914" x2="70257" y2="25376"/>
                        <a14:foregroundMark x1="74920" y1="26237" x2="66399" y2="22473"/>
                        <a14:foregroundMark x1="66399" y1="22473" x2="51527" y2="28172"/>
                        <a14:foregroundMark x1="51527" y1="28172" x2="45016" y2="44731"/>
                        <a14:foregroundMark x1="45016" y1="44731" x2="50080" y2="60968"/>
                        <a14:foregroundMark x1="50080" y1="60968" x2="73312" y2="62581"/>
                        <a14:foregroundMark x1="73312" y1="62581" x2="83762" y2="51613"/>
                        <a14:foregroundMark x1="83762" y1="51613" x2="80225" y2="41720"/>
                        <a14:foregroundMark x1="80225" y1="41720" x2="80225" y2="41720"/>
                        <a14:foregroundMark x1="70096" y1="28387" x2="58521" y2="33978"/>
                        <a14:foregroundMark x1="58521" y1="33978" x2="58039" y2="53011"/>
                        <a14:foregroundMark x1="58039" y1="53011" x2="66158" y2="55376"/>
                        <a14:foregroundMark x1="66158" y1="55376" x2="76929" y2="46882"/>
                        <a14:foregroundMark x1="76929" y1="46882" x2="79904" y2="38817"/>
                        <a14:foregroundMark x1="79904" y1="38817" x2="71222" y2="25161"/>
                        <a14:foregroundMark x1="71222" y1="25161" x2="64389" y2="20108"/>
                        <a14:foregroundMark x1="64389" y1="20108" x2="63424" y2="20000"/>
                        <a14:foregroundMark x1="74437" y1="37957" x2="67042" y2="27204"/>
                        <a14:foregroundMark x1="67042" y1="27204" x2="59244" y2="31398"/>
                        <a14:foregroundMark x1="59244" y1="31398" x2="59807" y2="46667"/>
                        <a14:foregroundMark x1="59807" y1="46667" x2="70338" y2="50753"/>
                        <a14:foregroundMark x1="70338" y1="50753" x2="81109" y2="39032"/>
                        <a14:foregroundMark x1="81109" y1="39032" x2="77492" y2="27634"/>
                        <a14:foregroundMark x1="77492" y1="27634" x2="74759" y2="24624"/>
                      </a14:backgroundRemoval>
                    </a14:imgEffect>
                  </a14:imgLayer>
                </a14:imgProps>
              </a:ext>
              <a:ext uri="{28A0092B-C50C-407E-A947-70E740481C1C}">
                <a14:useLocalDpi xmlns:a14="http://schemas.microsoft.com/office/drawing/2010/main" val="0"/>
              </a:ext>
            </a:extLst>
          </a:blip>
          <a:stretch>
            <a:fillRect/>
          </a:stretch>
        </p:blipFill>
        <p:spPr>
          <a:xfrm>
            <a:off x="8731524" y="2600222"/>
            <a:ext cx="11988526" cy="8961424"/>
          </a:xfrm>
          <a:prstGeom prst="rect">
            <a:avLst/>
          </a:prstGeom>
          <a:noFill/>
        </p:spPr>
      </p:pic>
    </p:spTree>
    <p:extLst>
      <p:ext uri="{BB962C8B-B14F-4D97-AF65-F5344CB8AC3E}">
        <p14:creationId xmlns:p14="http://schemas.microsoft.com/office/powerpoint/2010/main" val="4125729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8CE69B-D0A2-6C53-7A52-3FC273456708}"/>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98353B1F-C955-96F2-2A59-261AED105FB5}"/>
              </a:ext>
            </a:extLst>
          </p:cNvPr>
          <p:cNvSpPr txBox="1">
            <a:spLocks noGrp="1"/>
          </p:cNvSpPr>
          <p:nvPr>
            <p:ph type="body" idx="1"/>
          </p:nvPr>
        </p:nvSpPr>
        <p:spPr>
          <a:xfrm>
            <a:off x="755650" y="1118242"/>
            <a:ext cx="9808772" cy="1695980"/>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BROADCASTING</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A60B1F63-1A28-875A-0010-EC84DB5630F0}"/>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1A324D9C-DF23-D52C-2047-664C16E38E97}"/>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C45B24A3-63AF-C932-77F5-E0AFD2658140}"/>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lang="en-GB" sz="4250" spc="-25" dirty="0">
                <a:solidFill>
                  <a:srgbClr val="163794"/>
                </a:solidFill>
                <a:latin typeface="InputMono Light" panose="02000509020000090004" pitchFamily="49" charset="0"/>
                <a:cs typeface="InputMono"/>
              </a:rPr>
              <a:t>12</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2CBB2A91-9128-B8F4-86F7-02DF6A58F13C}"/>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pic>
        <p:nvPicPr>
          <p:cNvPr id="2" name="Picture 2" descr="Computation on Arrays: Broadcasting | Python Data Science Handbook">
            <a:extLst>
              <a:ext uri="{FF2B5EF4-FFF2-40B4-BE49-F238E27FC236}">
                <a16:creationId xmlns:a16="http://schemas.microsoft.com/office/drawing/2014/main" id="{C43ACF4E-D780-1498-3768-8DE634C3D0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18650" y="2939048"/>
            <a:ext cx="9325965" cy="699447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6BB6FA8-50A9-C6F0-4E3F-2D8DCE77FA62}"/>
              </a:ext>
            </a:extLst>
          </p:cNvPr>
          <p:cNvSpPr txBox="1">
            <a:spLocks noChangeArrowheads="1"/>
          </p:cNvSpPr>
          <p:nvPr/>
        </p:nvSpPr>
        <p:spPr bwMode="auto">
          <a:xfrm>
            <a:off x="1017272" y="3513731"/>
            <a:ext cx="8760514" cy="6019861"/>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10000"/>
              </a:lnSpc>
              <a:spcAft>
                <a:spcPct val="0"/>
              </a:spcAft>
              <a:buNone/>
            </a:pPr>
            <a:r>
              <a:rPr lang="en-US" altLang="en-US" sz="2400" dirty="0">
                <a:solidFill>
                  <a:srgbClr val="163794"/>
                </a:solidFill>
                <a:latin typeface="InputMono Light" panose="02000509020000090004" pitchFamily="49" charset="0"/>
              </a:rPr>
              <a:t>working with different shapes</a:t>
            </a: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fontAlgn="base">
              <a:lnSpc>
                <a:spcPct val="110000"/>
              </a:lnSpc>
              <a:spcAft>
                <a:spcPct val="0"/>
              </a:spcAft>
            </a:pPr>
            <a:r>
              <a:rPr lang="en-US" altLang="en-US" sz="2400" dirty="0">
                <a:solidFill>
                  <a:srgbClr val="163794"/>
                </a:solidFill>
                <a:latin typeface="InputMono Light" panose="02000509020000090004" pitchFamily="49" charset="0"/>
              </a:rPr>
              <a:t>automatic expansion of smaller tensors</a:t>
            </a:r>
          </a:p>
          <a:p>
            <a:pPr fontAlgn="base">
              <a:lnSpc>
                <a:spcPct val="110000"/>
              </a:lnSpc>
              <a:spcAft>
                <a:spcPct val="0"/>
              </a:spcAft>
            </a:pPr>
            <a:r>
              <a:rPr lang="en-US" altLang="en-US" sz="2400" dirty="0">
                <a:solidFill>
                  <a:srgbClr val="163794"/>
                </a:solidFill>
                <a:latin typeface="InputMono Light" panose="02000509020000090004" pitchFamily="49" charset="0"/>
              </a:rPr>
              <a:t>rules follow </a:t>
            </a:r>
            <a:r>
              <a:rPr lang="en-US" altLang="en-US" sz="2400" dirty="0" err="1">
                <a:solidFill>
                  <a:srgbClr val="163794"/>
                </a:solidFill>
                <a:latin typeface="InputMono Light" panose="02000509020000090004" pitchFamily="49" charset="0"/>
              </a:rPr>
              <a:t>numpy</a:t>
            </a:r>
            <a:r>
              <a:rPr lang="en-US" altLang="en-US" sz="2400" dirty="0">
                <a:solidFill>
                  <a:srgbClr val="163794"/>
                </a:solidFill>
                <a:latin typeface="InputMono Light" panose="02000509020000090004" pitchFamily="49" charset="0"/>
              </a:rPr>
              <a:t> broadcasting</a:t>
            </a:r>
          </a:p>
          <a:p>
            <a:pPr fontAlgn="base">
              <a:lnSpc>
                <a:spcPct val="110000"/>
              </a:lnSpc>
              <a:spcAft>
                <a:spcPct val="0"/>
              </a:spcAft>
            </a:pPr>
            <a:r>
              <a:rPr lang="en-US" altLang="en-US" sz="2400" dirty="0">
                <a:solidFill>
                  <a:srgbClr val="163794"/>
                </a:solidFill>
                <a:latin typeface="InputMono Light" panose="02000509020000090004" pitchFamily="49" charset="0"/>
              </a:rPr>
              <a:t>eliminates need for explicit reshaping</a:t>
            </a:r>
          </a:p>
          <a:p>
            <a:pPr marL="0" lv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marL="0" lvl="0" indent="0" fontAlgn="base">
              <a:lnSpc>
                <a:spcPct val="110000"/>
              </a:lnSpc>
              <a:spcAft>
                <a:spcPct val="0"/>
              </a:spcAft>
              <a:buNone/>
            </a:pPr>
            <a:r>
              <a:rPr lang="en-US" altLang="en-US" sz="2400" b="1" dirty="0">
                <a:solidFill>
                  <a:srgbClr val="163794"/>
                </a:solidFill>
                <a:latin typeface="InputMono Light" panose="02000509020000090004" pitchFamily="49" charset="0"/>
              </a:rPr>
              <a:t>examples:</a:t>
            </a:r>
          </a:p>
          <a:p>
            <a:pPr fontAlgn="base">
              <a:lnSpc>
                <a:spcPct val="110000"/>
              </a:lnSpc>
              <a:spcAft>
                <a:spcPct val="0"/>
              </a:spcAft>
            </a:pPr>
            <a:r>
              <a:rPr lang="en-US" altLang="en-US" sz="2400" dirty="0">
                <a:solidFill>
                  <a:srgbClr val="163794"/>
                </a:solidFill>
                <a:latin typeface="InputMono Light" panose="02000509020000090004" pitchFamily="49" charset="0"/>
              </a:rPr>
              <a:t>add scalar to matrix</a:t>
            </a:r>
          </a:p>
          <a:p>
            <a:pPr fontAlgn="base">
              <a:lnSpc>
                <a:spcPct val="110000"/>
              </a:lnSpc>
              <a:spcAft>
                <a:spcPct val="0"/>
              </a:spcAft>
            </a:pPr>
            <a:r>
              <a:rPr lang="en-US" altLang="en-US" sz="2400" dirty="0">
                <a:solidFill>
                  <a:srgbClr val="163794"/>
                </a:solidFill>
                <a:latin typeface="InputMono Light" panose="02000509020000090004" pitchFamily="49" charset="0"/>
              </a:rPr>
              <a:t>multiply matrix by row/column vector</a:t>
            </a:r>
          </a:p>
          <a:p>
            <a:pPr fontAlgn="base">
              <a:lnSpc>
                <a:spcPct val="110000"/>
              </a:lnSpc>
              <a:spcAft>
                <a:spcPct val="0"/>
              </a:spcAft>
            </a:pPr>
            <a:r>
              <a:rPr lang="en-US" altLang="en-US" sz="2400" dirty="0">
                <a:solidFill>
                  <a:srgbClr val="163794"/>
                </a:solidFill>
                <a:latin typeface="InputMono Light" panose="02000509020000090004" pitchFamily="49" charset="0"/>
              </a:rPr>
              <a:t>scale batches of data</a:t>
            </a:r>
          </a:p>
          <a:p>
            <a:pPr marL="0" lv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p:txBody>
      </p:sp>
    </p:spTree>
    <p:extLst>
      <p:ext uri="{BB962C8B-B14F-4D97-AF65-F5344CB8AC3E}">
        <p14:creationId xmlns:p14="http://schemas.microsoft.com/office/powerpoint/2010/main" val="1328924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D84C26-67EE-1172-CF29-DF9EAF5E7B23}"/>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E1E5C8D4-37EE-CAAA-3638-354D2CEC576E}"/>
              </a:ext>
            </a:extLst>
          </p:cNvPr>
          <p:cNvSpPr txBox="1">
            <a:spLocks noGrp="1"/>
          </p:cNvSpPr>
          <p:nvPr>
            <p:ph type="body" idx="1"/>
          </p:nvPr>
        </p:nvSpPr>
        <p:spPr>
          <a:xfrm>
            <a:off x="755650" y="1118242"/>
            <a:ext cx="9808772" cy="1695980"/>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BROADCASTING</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D3CED2FE-5322-4D7B-20D0-59AEC8A69CB9}"/>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2B83641A-5CF8-9B86-EEEC-B22C887A925C}"/>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E536FA2F-B5E3-3CBC-A7B6-831FA475A1D3}"/>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lang="en-GB" sz="4250" spc="-25" dirty="0">
                <a:solidFill>
                  <a:srgbClr val="163794"/>
                </a:solidFill>
                <a:latin typeface="InputMono Light" panose="02000509020000090004" pitchFamily="49" charset="0"/>
                <a:cs typeface="InputMono"/>
              </a:rPr>
              <a:t>13</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462B3E5F-4C47-C9FB-CC97-182D7B2EBEEF}"/>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215B258E-A6F4-6A67-4A5B-7EA4CAE57F23}"/>
              </a:ext>
            </a:extLst>
          </p:cNvPr>
          <p:cNvSpPr txBox="1">
            <a:spLocks noChangeArrowheads="1"/>
          </p:cNvSpPr>
          <p:nvPr/>
        </p:nvSpPr>
        <p:spPr bwMode="auto">
          <a:xfrm>
            <a:off x="1017272" y="3513731"/>
            <a:ext cx="8760514" cy="6019861"/>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10000"/>
              </a:lnSpc>
              <a:spcAft>
                <a:spcPct val="0"/>
              </a:spcAft>
              <a:buNone/>
            </a:pPr>
            <a:r>
              <a:rPr lang="en-US" altLang="en-US" sz="2400" dirty="0">
                <a:solidFill>
                  <a:srgbClr val="163794"/>
                </a:solidFill>
                <a:latin typeface="InputMono Light" panose="02000509020000090004" pitchFamily="49" charset="0"/>
              </a:rPr>
              <a:t>working with different shapes</a:t>
            </a: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fontAlgn="base">
              <a:lnSpc>
                <a:spcPct val="110000"/>
              </a:lnSpc>
              <a:spcAft>
                <a:spcPct val="0"/>
              </a:spcAft>
            </a:pPr>
            <a:r>
              <a:rPr lang="en-US" altLang="en-US" sz="2400" dirty="0">
                <a:solidFill>
                  <a:srgbClr val="163794"/>
                </a:solidFill>
                <a:latin typeface="InputMono Light" panose="02000509020000090004" pitchFamily="49" charset="0"/>
              </a:rPr>
              <a:t>automatic expansion of smaller tensors</a:t>
            </a:r>
          </a:p>
          <a:p>
            <a:pPr fontAlgn="base">
              <a:lnSpc>
                <a:spcPct val="110000"/>
              </a:lnSpc>
              <a:spcAft>
                <a:spcPct val="0"/>
              </a:spcAft>
            </a:pPr>
            <a:r>
              <a:rPr lang="en-US" altLang="en-US" sz="2400" dirty="0">
                <a:solidFill>
                  <a:srgbClr val="163794"/>
                </a:solidFill>
                <a:latin typeface="InputMono Light" panose="02000509020000090004" pitchFamily="49" charset="0"/>
              </a:rPr>
              <a:t>rules follow </a:t>
            </a:r>
            <a:r>
              <a:rPr lang="en-US" altLang="en-US" sz="2400" dirty="0" err="1">
                <a:solidFill>
                  <a:srgbClr val="163794"/>
                </a:solidFill>
                <a:latin typeface="InputMono Light" panose="02000509020000090004" pitchFamily="49" charset="0"/>
              </a:rPr>
              <a:t>numpy</a:t>
            </a:r>
            <a:r>
              <a:rPr lang="en-US" altLang="en-US" sz="2400" dirty="0">
                <a:solidFill>
                  <a:srgbClr val="163794"/>
                </a:solidFill>
                <a:latin typeface="InputMono Light" panose="02000509020000090004" pitchFamily="49" charset="0"/>
              </a:rPr>
              <a:t> broadcasting</a:t>
            </a:r>
          </a:p>
          <a:p>
            <a:pPr fontAlgn="base">
              <a:lnSpc>
                <a:spcPct val="110000"/>
              </a:lnSpc>
              <a:spcAft>
                <a:spcPct val="0"/>
              </a:spcAft>
            </a:pPr>
            <a:r>
              <a:rPr lang="en-US" altLang="en-US" sz="2400" dirty="0">
                <a:solidFill>
                  <a:srgbClr val="163794"/>
                </a:solidFill>
                <a:latin typeface="InputMono Light" panose="02000509020000090004" pitchFamily="49" charset="0"/>
              </a:rPr>
              <a:t>eliminates need for explicit reshaping</a:t>
            </a:r>
          </a:p>
          <a:p>
            <a:pPr marL="0" lv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marL="0" lvl="0" indent="0" fontAlgn="base">
              <a:lnSpc>
                <a:spcPct val="110000"/>
              </a:lnSpc>
              <a:spcAft>
                <a:spcPct val="0"/>
              </a:spcAft>
              <a:buNone/>
            </a:pPr>
            <a:r>
              <a:rPr lang="en-US" altLang="en-US" sz="2400" b="1" dirty="0">
                <a:solidFill>
                  <a:srgbClr val="163794"/>
                </a:solidFill>
                <a:latin typeface="InputMono Light" panose="02000509020000090004" pitchFamily="49" charset="0"/>
              </a:rPr>
              <a:t>examples:</a:t>
            </a:r>
          </a:p>
          <a:p>
            <a:pPr fontAlgn="base">
              <a:lnSpc>
                <a:spcPct val="110000"/>
              </a:lnSpc>
              <a:spcAft>
                <a:spcPct val="0"/>
              </a:spcAft>
            </a:pPr>
            <a:r>
              <a:rPr lang="en-US" altLang="en-US" sz="2400" dirty="0">
                <a:solidFill>
                  <a:srgbClr val="163794"/>
                </a:solidFill>
                <a:latin typeface="InputMono Light" panose="02000509020000090004" pitchFamily="49" charset="0"/>
              </a:rPr>
              <a:t>add scalar to matrix</a:t>
            </a:r>
          </a:p>
          <a:p>
            <a:pPr fontAlgn="base">
              <a:lnSpc>
                <a:spcPct val="110000"/>
              </a:lnSpc>
              <a:spcAft>
                <a:spcPct val="0"/>
              </a:spcAft>
            </a:pPr>
            <a:r>
              <a:rPr lang="en-US" altLang="en-US" sz="2400" dirty="0">
                <a:solidFill>
                  <a:srgbClr val="163794"/>
                </a:solidFill>
                <a:latin typeface="InputMono Light" panose="02000509020000090004" pitchFamily="49" charset="0"/>
              </a:rPr>
              <a:t>multiply matrix by row/column vector</a:t>
            </a:r>
          </a:p>
          <a:p>
            <a:pPr fontAlgn="base">
              <a:lnSpc>
                <a:spcPct val="110000"/>
              </a:lnSpc>
              <a:spcAft>
                <a:spcPct val="0"/>
              </a:spcAft>
            </a:pPr>
            <a:r>
              <a:rPr lang="en-US" altLang="en-US" sz="2400" dirty="0">
                <a:solidFill>
                  <a:srgbClr val="163794"/>
                </a:solidFill>
                <a:latin typeface="InputMono Light" panose="02000509020000090004" pitchFamily="49" charset="0"/>
              </a:rPr>
              <a:t>scale batches of data</a:t>
            </a:r>
          </a:p>
          <a:p>
            <a:pPr marL="0" lv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p:txBody>
      </p:sp>
      <p:pic>
        <p:nvPicPr>
          <p:cNvPr id="3" name="Picture 2" descr="A screenshot of a computer program&#10;&#10;AI-generated content may be incorrect.">
            <a:extLst>
              <a:ext uri="{FF2B5EF4-FFF2-40B4-BE49-F238E27FC236}">
                <a16:creationId xmlns:a16="http://schemas.microsoft.com/office/drawing/2014/main" id="{35F3FB21-0BDB-9783-AEF4-7464D38A3C0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879" b="89775" l="8197" r="90369">
                        <a14:foregroundMark x1="43169" y1="29116" x2="38251" y2="29636"/>
                        <a14:foregroundMark x1="38251" y1="29636" x2="30533" y2="39081"/>
                        <a14:foregroundMark x1="30533" y1="39081" x2="31216" y2="59012"/>
                        <a14:foregroundMark x1="31216" y1="59012" x2="44262" y2="64471"/>
                        <a14:foregroundMark x1="44262" y1="64471" x2="53210" y2="50433"/>
                        <a14:foregroundMark x1="53210" y1="50433" x2="43443" y2="42461"/>
                        <a14:foregroundMark x1="43443" y1="42461" x2="23634" y2="58492"/>
                        <a14:foregroundMark x1="23634" y1="58492" x2="35587" y2="68718"/>
                        <a14:foregroundMark x1="35587" y1="68718" x2="61475" y2="50953"/>
                        <a14:foregroundMark x1="61475" y1="50953" x2="51776" y2="48787"/>
                        <a14:foregroundMark x1="51776" y1="48787" x2="45492" y2="65685"/>
                        <a14:foregroundMark x1="45492" y1="65685" x2="63525" y2="59185"/>
                        <a14:foregroundMark x1="63525" y1="59185" x2="59153" y2="68198"/>
                        <a14:foregroundMark x1="59153" y1="68198" x2="66803" y2="65511"/>
                        <a14:foregroundMark x1="66803" y1="65511" x2="68033" y2="72270"/>
                        <a14:foregroundMark x1="68033" y1="72270" x2="75410" y2="74263"/>
                        <a14:foregroundMark x1="75410" y1="74263" x2="77801" y2="77990"/>
                        <a14:foregroundMark x1="77801" y1="77990" x2="82309" y2="79029"/>
                        <a14:foregroundMark x1="82309" y1="79029" x2="84358" y2="73397"/>
                        <a14:foregroundMark x1="84358" y1="73397" x2="84973" y2="60572"/>
                        <a14:foregroundMark x1="84973" y1="60572" x2="78552" y2="61438"/>
                        <a14:foregroundMark x1="78552" y1="61438" x2="72541" y2="75390"/>
                        <a14:foregroundMark x1="72541" y1="75390" x2="79986" y2="73570"/>
                        <a14:foregroundMark x1="79986" y1="73570" x2="79850" y2="66031"/>
                        <a14:foregroundMark x1="79850" y1="66031" x2="72336" y2="74090"/>
                        <a14:foregroundMark x1="72336" y1="74090" x2="77322" y2="77470"/>
                        <a14:foregroundMark x1="77322" y1="77470" x2="78210" y2="81542"/>
                        <a14:foregroundMark x1="78210" y1="81542" x2="81489" y2="75217"/>
                        <a14:foregroundMark x1="81489" y1="75217" x2="79986" y2="40641"/>
                        <a14:foregroundMark x1="79986" y1="40641" x2="76161" y2="37002"/>
                        <a14:foregroundMark x1="76161" y1="37002" x2="72199" y2="46880"/>
                        <a14:foregroundMark x1="72199" y1="46880" x2="78620" y2="38302"/>
                        <a14:foregroundMark x1="78620" y1="38302" x2="72268" y2="19671"/>
                        <a14:foregroundMark x1="72268" y1="19671" x2="64959" y2="18804"/>
                        <a14:foregroundMark x1="64959" y1="18804" x2="59631" y2="25737"/>
                        <a14:foregroundMark x1="59631" y1="25737" x2="56352" y2="21750"/>
                        <a14:foregroundMark x1="56352" y1="21750" x2="39344" y2="21057"/>
                        <a14:foregroundMark x1="39344" y1="21057" x2="31421" y2="25737"/>
                        <a14:foregroundMark x1="31421" y1="25737" x2="35314" y2="26256"/>
                        <a14:foregroundMark x1="35314" y1="26256" x2="27937" y2="22010"/>
                        <a14:foregroundMark x1="27937" y1="22010" x2="14754" y2="24870"/>
                        <a14:foregroundMark x1="14754" y1="24870" x2="21926" y2="42114"/>
                        <a14:foregroundMark x1="21926" y1="42114" x2="22063" y2="53206"/>
                        <a14:foregroundMark x1="22063" y1="53206" x2="16120" y2="73137"/>
                        <a14:foregroundMark x1="16120" y1="73137" x2="17281" y2="77470"/>
                        <a14:foregroundMark x1="17281" y1="77470" x2="16667" y2="82062"/>
                        <a14:foregroundMark x1="16667" y1="82062" x2="20833" y2="81802"/>
                        <a14:foregroundMark x1="20833" y1="81802" x2="30191" y2="82236"/>
                        <a14:foregroundMark x1="30191" y1="82236" x2="38934" y2="81542"/>
                        <a14:foregroundMark x1="38934" y1="81542" x2="39344" y2="81109"/>
                        <a14:foregroundMark x1="90437" y1="77123" x2="87910" y2="82149"/>
                        <a14:foregroundMark x1="87910" y1="82149" x2="82036" y2="87348"/>
                        <a14:foregroundMark x1="82036" y1="87348" x2="58880" y2="89948"/>
                        <a14:foregroundMark x1="58880" y1="89948" x2="15164" y2="86915"/>
                        <a14:foregroundMark x1="15164" y1="86915" x2="11954" y2="83969"/>
                        <a14:foregroundMark x1="11954" y1="83969" x2="11202" y2="77470"/>
                        <a14:foregroundMark x1="13115" y1="81629" x2="9768" y2="69497"/>
                        <a14:foregroundMark x1="9768" y1="69497" x2="11134" y2="57799"/>
                        <a14:foregroundMark x1="11134" y1="57799" x2="15027" y2="48267"/>
                        <a14:foregroundMark x1="15027" y1="48267" x2="27391" y2="45321"/>
                        <a14:foregroundMark x1="27391" y1="45321" x2="34221" y2="53553"/>
                        <a14:foregroundMark x1="34221" y1="53553" x2="31421" y2="64125"/>
                        <a14:foregroundMark x1="31421" y1="64125" x2="30260" y2="56499"/>
                        <a14:foregroundMark x1="30260" y1="56499" x2="43511" y2="38908"/>
                        <a14:foregroundMark x1="43511" y1="38908" x2="54440" y2="40295"/>
                        <a14:foregroundMark x1="54440" y1="40295" x2="55464" y2="51473"/>
                        <a14:foregroundMark x1="55464" y1="51473" x2="47609" y2="50087"/>
                        <a14:foregroundMark x1="47609" y1="50087" x2="50137" y2="33276"/>
                        <a14:foregroundMark x1="50137" y1="33276" x2="68784" y2="22270"/>
                        <a14:foregroundMark x1="68784" y1="22270" x2="73497" y2="34315"/>
                        <a14:foregroundMark x1="73497" y1="34315" x2="71311" y2="44627"/>
                        <a14:foregroundMark x1="71311" y1="44627" x2="57309" y2="47227"/>
                        <a14:foregroundMark x1="57309" y1="47227" x2="55533" y2="35962"/>
                        <a14:foregroundMark x1="55533" y1="35962" x2="74590" y2="33449"/>
                        <a14:foregroundMark x1="74590" y1="33449" x2="78005" y2="42808"/>
                        <a14:foregroundMark x1="78005" y1="42808" x2="74180" y2="60139"/>
                        <a14:foregroundMark x1="74180" y1="60139" x2="77527" y2="55806"/>
                        <a14:foregroundMark x1="77527" y1="55806" x2="81831" y2="46014"/>
                        <a14:foregroundMark x1="81831" y1="46014" x2="82650" y2="34662"/>
                        <a14:foregroundMark x1="82650" y1="34662" x2="82104" y2="30156"/>
                        <a14:foregroundMark x1="82104" y1="30156" x2="83060" y2="32149"/>
                        <a14:foregroundMark x1="76639" y1="18198" x2="76639" y2="18198"/>
                        <a14:foregroundMark x1="81967" y1="19584" x2="81967" y2="19584"/>
                        <a14:foregroundMark x1="81967" y1="19064" x2="81967" y2="19064"/>
                        <a14:foregroundMark x1="28893" y1="15598" x2="28893" y2="15598"/>
                        <a14:foregroundMark x1="24385" y1="15771" x2="24385" y2="15771"/>
                        <a14:foregroundMark x1="24385" y1="15945" x2="24385" y2="15945"/>
                        <a14:foregroundMark x1="24385" y1="15945" x2="24385" y2="15945"/>
                        <a14:foregroundMark x1="23019" y1="15945" x2="17213" y2="16464"/>
                        <a14:foregroundMark x1="14617" y1="20104" x2="14617" y2="20104"/>
                        <a14:foregroundMark x1="14481" y1="20451" x2="14481" y2="20451"/>
                        <a14:foregroundMark x1="13251" y1="41508" x2="13251" y2="41508"/>
                        <a14:foregroundMark x1="8197" y1="19584" x2="8197" y2="19584"/>
                        <a14:foregroundMark x1="9426" y1="12825" x2="15164" y2="11958"/>
                        <a14:foregroundMark x1="12432" y1="89428" x2="9153" y2="86828"/>
                        <a14:foregroundMark x1="9153" y1="86828" x2="9153" y2="81629"/>
                      </a14:backgroundRemoval>
                    </a14:imgEffect>
                  </a14:imgLayer>
                </a14:imgProps>
              </a:ext>
              <a:ext uri="{28A0092B-C50C-407E-A947-70E740481C1C}">
                <a14:useLocalDpi xmlns:a14="http://schemas.microsoft.com/office/drawing/2010/main" val="0"/>
              </a:ext>
            </a:extLst>
          </a:blip>
          <a:stretch>
            <a:fillRect/>
          </a:stretch>
        </p:blipFill>
        <p:spPr>
          <a:xfrm>
            <a:off x="8451850" y="1845007"/>
            <a:ext cx="12092650" cy="9522960"/>
          </a:xfrm>
          <a:prstGeom prst="rect">
            <a:avLst/>
          </a:prstGeom>
          <a:noFill/>
        </p:spPr>
      </p:pic>
    </p:spTree>
    <p:extLst>
      <p:ext uri="{BB962C8B-B14F-4D97-AF65-F5344CB8AC3E}">
        <p14:creationId xmlns:p14="http://schemas.microsoft.com/office/powerpoint/2010/main" val="28118497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E7D674-D5DE-4861-19AC-A806F9B9D915}"/>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39AB1DB7-DA53-05E4-3E0B-927AD6B14D23}"/>
              </a:ext>
            </a:extLst>
          </p:cNvPr>
          <p:cNvSpPr txBox="1">
            <a:spLocks noGrp="1"/>
          </p:cNvSpPr>
          <p:nvPr>
            <p:ph type="body" idx="1"/>
          </p:nvPr>
        </p:nvSpPr>
        <p:spPr>
          <a:xfrm>
            <a:off x="755650" y="1118242"/>
            <a:ext cx="9808772" cy="1695980"/>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RESHAPING</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BDDB06B9-10F0-9F3A-45BE-B407A316ED48}"/>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EEC34A8F-7107-85E2-CD5E-F5E2987C4EC6}"/>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98961B98-3E76-C2BD-69A8-2236B3ABE0DB}"/>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lang="en-GB" sz="4250" spc="-25" dirty="0">
                <a:solidFill>
                  <a:srgbClr val="163794"/>
                </a:solidFill>
                <a:latin typeface="InputMono Light" panose="02000509020000090004" pitchFamily="49" charset="0"/>
                <a:cs typeface="InputMono"/>
              </a:rPr>
              <a:t>14</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CB4DE788-64BA-4447-BDF0-0FAD07168EDE}"/>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93C0C604-6124-ECB2-AE5A-A1E3513C9297}"/>
              </a:ext>
            </a:extLst>
          </p:cNvPr>
          <p:cNvSpPr txBox="1">
            <a:spLocks noChangeArrowheads="1"/>
          </p:cNvSpPr>
          <p:nvPr/>
        </p:nvSpPr>
        <p:spPr bwMode="auto">
          <a:xfrm>
            <a:off x="8756650" y="1433195"/>
            <a:ext cx="10896600" cy="318516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10000"/>
              </a:lnSpc>
              <a:spcAft>
                <a:spcPct val="0"/>
              </a:spcAft>
              <a:buNone/>
            </a:pPr>
            <a:r>
              <a:rPr lang="en-US" altLang="en-US" sz="2400" dirty="0">
                <a:solidFill>
                  <a:srgbClr val="163794"/>
                </a:solidFill>
                <a:latin typeface="InputMono Light" panose="02000509020000090004" pitchFamily="49" charset="0"/>
              </a:rPr>
              <a:t>changing tensor dimensions</a:t>
            </a:r>
          </a:p>
          <a:p>
            <a:pPr fontAlgn="base">
              <a:lnSpc>
                <a:spcPct val="110000"/>
              </a:lnSpc>
              <a:spcAft>
                <a:spcPct val="0"/>
              </a:spcAft>
            </a:pPr>
            <a:r>
              <a:rPr lang="en-US" altLang="en-US" sz="2400" dirty="0">
                <a:solidFill>
                  <a:srgbClr val="EE4C2C"/>
                </a:solidFill>
                <a:latin typeface="InputMono Light" panose="02000509020000090004" pitchFamily="49" charset="0"/>
              </a:rPr>
              <a:t>reshape() </a:t>
            </a:r>
            <a:r>
              <a:rPr lang="en-US" altLang="en-US" sz="2400" dirty="0">
                <a:solidFill>
                  <a:srgbClr val="163794"/>
                </a:solidFill>
                <a:latin typeface="InputMono Light" panose="02000509020000090004" pitchFamily="49" charset="0"/>
              </a:rPr>
              <a:t>- new shape, possibly new memory</a:t>
            </a:r>
          </a:p>
          <a:p>
            <a:pPr fontAlgn="base">
              <a:lnSpc>
                <a:spcPct val="110000"/>
              </a:lnSpc>
              <a:spcAft>
                <a:spcPct val="0"/>
              </a:spcAft>
            </a:pPr>
            <a:r>
              <a:rPr lang="en-US" altLang="en-US" sz="2400" dirty="0">
                <a:solidFill>
                  <a:srgbClr val="EE4C2C"/>
                </a:solidFill>
                <a:latin typeface="InputMono Light" panose="02000509020000090004" pitchFamily="49" charset="0"/>
              </a:rPr>
              <a:t>view() </a:t>
            </a:r>
            <a:r>
              <a:rPr lang="en-US" altLang="en-US" sz="2400" dirty="0">
                <a:solidFill>
                  <a:srgbClr val="163794"/>
                </a:solidFill>
                <a:latin typeface="InputMono Light" panose="02000509020000090004" pitchFamily="49" charset="0"/>
              </a:rPr>
              <a:t>- new shape, same memory (must be contiguous)</a:t>
            </a:r>
          </a:p>
          <a:p>
            <a:pPr fontAlgn="base">
              <a:lnSpc>
                <a:spcPct val="110000"/>
              </a:lnSpc>
              <a:spcAft>
                <a:spcPct val="0"/>
              </a:spcAft>
            </a:pPr>
            <a:r>
              <a:rPr lang="en-US" altLang="en-US" sz="2400" dirty="0">
                <a:solidFill>
                  <a:srgbClr val="EE4C2C"/>
                </a:solidFill>
                <a:latin typeface="InputMono Light" panose="02000509020000090004" pitchFamily="49" charset="0"/>
              </a:rPr>
              <a:t>squeeze() </a:t>
            </a:r>
            <a:r>
              <a:rPr lang="en-US" altLang="en-US" sz="2400" dirty="0">
                <a:solidFill>
                  <a:srgbClr val="163794"/>
                </a:solidFill>
                <a:latin typeface="InputMono Light" panose="02000509020000090004" pitchFamily="49" charset="0"/>
              </a:rPr>
              <a:t>- remove dimensions of size 1</a:t>
            </a:r>
          </a:p>
          <a:p>
            <a:pPr fontAlgn="base">
              <a:lnSpc>
                <a:spcPct val="110000"/>
              </a:lnSpc>
              <a:spcAft>
                <a:spcPct val="0"/>
              </a:spcAft>
            </a:pPr>
            <a:r>
              <a:rPr lang="en-US" altLang="en-US" sz="2400" dirty="0" err="1">
                <a:solidFill>
                  <a:srgbClr val="EE4C2C"/>
                </a:solidFill>
                <a:latin typeface="InputMono Light" panose="02000509020000090004" pitchFamily="49" charset="0"/>
              </a:rPr>
              <a:t>unsqueeze</a:t>
            </a:r>
            <a:r>
              <a:rPr lang="en-US" altLang="en-US" sz="2400" dirty="0">
                <a:solidFill>
                  <a:srgbClr val="EE4C2C"/>
                </a:solidFill>
                <a:latin typeface="InputMono Light" panose="02000509020000090004" pitchFamily="49" charset="0"/>
              </a:rPr>
              <a:t>() </a:t>
            </a:r>
            <a:r>
              <a:rPr lang="en-US" altLang="en-US" sz="2400" dirty="0">
                <a:solidFill>
                  <a:srgbClr val="163794"/>
                </a:solidFill>
                <a:latin typeface="InputMono Light" panose="02000509020000090004" pitchFamily="49" charset="0"/>
              </a:rPr>
              <a:t>- add dimension of size 1</a:t>
            </a:r>
          </a:p>
          <a:p>
            <a:pPr fontAlgn="base">
              <a:lnSpc>
                <a:spcPct val="110000"/>
              </a:lnSpc>
              <a:spcAft>
                <a:spcPct val="0"/>
              </a:spcAft>
            </a:pPr>
            <a:r>
              <a:rPr lang="en-US" altLang="en-US" sz="2400" dirty="0">
                <a:solidFill>
                  <a:srgbClr val="EE4C2C"/>
                </a:solidFill>
                <a:latin typeface="InputMono Light" panose="02000509020000090004" pitchFamily="49" charset="0"/>
              </a:rPr>
              <a:t>expand() </a:t>
            </a:r>
            <a:r>
              <a:rPr lang="en-US" altLang="en-US" sz="2400" dirty="0">
                <a:solidFill>
                  <a:srgbClr val="163794"/>
                </a:solidFill>
                <a:latin typeface="InputMono Light" panose="02000509020000090004" pitchFamily="49" charset="0"/>
              </a:rPr>
              <a:t>- broadcast dimensions without copying</a:t>
            </a:r>
          </a:p>
          <a:p>
            <a:pPr fontAlgn="base">
              <a:lnSpc>
                <a:spcPct val="110000"/>
              </a:lnSpc>
              <a:spcAft>
                <a:spcPct val="0"/>
              </a:spcAft>
            </a:pPr>
            <a:endParaRPr lang="en-US" altLang="en-US" sz="2400" dirty="0">
              <a:solidFill>
                <a:srgbClr val="163794"/>
              </a:solidFill>
              <a:latin typeface="InputMono Light" panose="02000509020000090004" pitchFamily="49" charset="0"/>
            </a:endParaRPr>
          </a:p>
          <a:p>
            <a:pPr marL="0" lv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p:txBody>
      </p:sp>
      <p:pic>
        <p:nvPicPr>
          <p:cNvPr id="2" name="Picture 1" descr="A screenshot of a computer program&#10;&#10;AI-generated content may be incorrect.">
            <a:extLst>
              <a:ext uri="{FF2B5EF4-FFF2-40B4-BE49-F238E27FC236}">
                <a16:creationId xmlns:a16="http://schemas.microsoft.com/office/drawing/2014/main" id="{6FA0E208-EFA1-41A7-0CD5-DA4F2D68E08C}"/>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711" b="89773" l="8227" r="92144">
                        <a14:foregroundMark x1="11783" y1="23037" x2="16507" y2="19938"/>
                        <a14:foregroundMark x1="16507" y1="19938" x2="14119" y2="29649"/>
                        <a14:foregroundMark x1="14119" y1="29649" x2="23514" y2="28512"/>
                        <a14:foregroundMark x1="23514" y1="28512" x2="14915" y2="51653"/>
                        <a14:foregroundMark x1="14915" y1="51653" x2="26433" y2="47417"/>
                        <a14:foregroundMark x1="26433" y1="47417" x2="22771" y2="64050"/>
                        <a14:foregroundMark x1="22771" y1="64050" x2="37845" y2="54442"/>
                        <a14:foregroundMark x1="37845" y1="54442" x2="34395" y2="64669"/>
                        <a14:foregroundMark x1="34395" y1="64669" x2="42197" y2="56715"/>
                        <a14:foregroundMark x1="42197" y1="56715" x2="52176" y2="53202"/>
                        <a14:foregroundMark x1="52176" y1="53202" x2="58493" y2="57851"/>
                        <a14:foregroundMark x1="58493" y1="57851" x2="68684" y2="36467"/>
                        <a14:foregroundMark x1="68684" y1="36467" x2="73992" y2="30475"/>
                        <a14:foregroundMark x1="73992" y1="30475" x2="71231" y2="33988"/>
                        <a14:foregroundMark x1="71231" y1="33988" x2="49628" y2="36570"/>
                        <a14:foregroundMark x1="49628" y1="36570" x2="43100" y2="33161"/>
                        <a14:foregroundMark x1="43100" y1="33161" x2="52495" y2="28926"/>
                        <a14:foregroundMark x1="52495" y1="28926" x2="68684" y2="29649"/>
                        <a14:foregroundMark x1="68684" y1="29649" x2="58811" y2="39463"/>
                        <a14:foregroundMark x1="58811" y1="39463" x2="60403" y2="33368"/>
                        <a14:foregroundMark x1="60403" y1="33368" x2="76486" y2="32851"/>
                        <a14:foregroundMark x1="76486" y1="32851" x2="80786" y2="45764"/>
                        <a14:foregroundMark x1="80786" y1="45764" x2="78397" y2="56095"/>
                        <a14:foregroundMark x1="78397" y1="56095" x2="82219" y2="52686"/>
                        <a14:foregroundMark x1="82219" y1="52686" x2="87633" y2="83161"/>
                        <a14:foregroundMark x1="87633" y1="83161" x2="90074" y2="78822"/>
                        <a14:foregroundMark x1="90074" y1="78822" x2="89968" y2="74277"/>
                        <a14:foregroundMark x1="89756" y1="51653" x2="89756" y2="51653"/>
                        <a14:foregroundMark x1="87580" y1="37397" x2="87208" y2="36054"/>
                        <a14:foregroundMark x1="87420" y1="34091" x2="55467" y2="22521"/>
                        <a14:foregroundMark x1="41720" y1="24897" x2="15924" y2="24070"/>
                        <a14:foregroundMark x1="15924" y1="24070" x2="15924" y2="23967"/>
                        <a14:foregroundMark x1="22505" y1="70764" x2="25000" y2="75826"/>
                        <a14:foregroundMark x1="25000" y1="75826" x2="40180" y2="77996"/>
                        <a14:foregroundMark x1="40180" y1="77996" x2="72452" y2="64050"/>
                        <a14:foregroundMark x1="72452" y1="64050" x2="72452" y2="63843"/>
                        <a14:foregroundMark x1="86730" y1="24483" x2="90074" y2="44628"/>
                        <a14:foregroundMark x1="90074" y1="44628" x2="87102" y2="76343"/>
                        <a14:foregroundMark x1="87102" y1="76343" x2="37845" y2="80682"/>
                        <a14:foregroundMark x1="37845" y1="80682" x2="37580" y2="80372"/>
                        <a14:foregroundMark x1="16030" y1="80165" x2="12527" y2="71281"/>
                        <a14:foregroundMark x1="12527" y1="71281" x2="12049" y2="64360"/>
                        <a14:foregroundMark x1="92197" y1="16632" x2="92038" y2="83264"/>
                        <a14:foregroundMark x1="85138" y1="18595" x2="12951" y2="16942"/>
                        <a14:foregroundMark x1="12951" y1="16942" x2="10775" y2="24897"/>
                        <a14:foregroundMark x1="10775" y1="24897" x2="10191" y2="84917"/>
                        <a14:foregroundMark x1="7166" y1="85331" x2="9130" y2="36364"/>
                        <a14:foregroundMark x1="9130" y1="36364" x2="7803" y2="22624"/>
                        <a14:foregroundMark x1="7803" y1="22624" x2="8227" y2="16942"/>
                        <a14:foregroundMark x1="8227" y1="16942" x2="10987" y2="14256"/>
                        <a14:foregroundMark x1="10987" y1="14256" x2="11040" y2="14566"/>
                      </a14:backgroundRemoval>
                    </a14:imgEffect>
                  </a14:imgLayer>
                </a14:imgProps>
              </a:ext>
              <a:ext uri="{28A0092B-C50C-407E-A947-70E740481C1C}">
                <a14:useLocalDpi xmlns:a14="http://schemas.microsoft.com/office/drawing/2010/main" val="0"/>
              </a:ext>
            </a:extLst>
          </a:blip>
          <a:stretch>
            <a:fillRect/>
          </a:stretch>
        </p:blipFill>
        <p:spPr>
          <a:xfrm>
            <a:off x="2814726" y="3947423"/>
            <a:ext cx="14242195" cy="7334732"/>
          </a:xfrm>
          <a:prstGeom prst="rect">
            <a:avLst/>
          </a:prstGeom>
          <a:noFill/>
        </p:spPr>
      </p:pic>
    </p:spTree>
    <p:extLst>
      <p:ext uri="{BB962C8B-B14F-4D97-AF65-F5344CB8AC3E}">
        <p14:creationId xmlns:p14="http://schemas.microsoft.com/office/powerpoint/2010/main" val="40831643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BBE92C-8574-2193-28A5-D777496C81E9}"/>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EFDF1736-1F49-97AB-F686-8E0FD2FF3AC0}"/>
              </a:ext>
            </a:extLst>
          </p:cNvPr>
          <p:cNvSpPr txBox="1">
            <a:spLocks noGrp="1"/>
          </p:cNvSpPr>
          <p:nvPr>
            <p:ph type="body" idx="1"/>
          </p:nvPr>
        </p:nvSpPr>
        <p:spPr>
          <a:xfrm>
            <a:off x="911866" y="1176301"/>
            <a:ext cx="9808772" cy="1695980"/>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AUTOGRAD</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A3D0C5A6-7CF0-FA04-8C3A-E4D3A7BD2501}"/>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01DFCED7-208A-4CF0-C8FA-D3E27AD9A407}"/>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274827C7-2227-F545-813C-4E5869BE4CDC}"/>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lang="en-GB" sz="4250" spc="-25" dirty="0">
                <a:solidFill>
                  <a:srgbClr val="163794"/>
                </a:solidFill>
                <a:latin typeface="InputMono Light" panose="02000509020000090004" pitchFamily="49" charset="0"/>
                <a:cs typeface="InputMono"/>
              </a:rPr>
              <a:t>15</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EBFB2086-F303-CAC5-BFDE-47E4BB2F9928}"/>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26B2B50F-8D96-83D1-3813-7D69DF385691}"/>
              </a:ext>
            </a:extLst>
          </p:cNvPr>
          <p:cNvSpPr txBox="1">
            <a:spLocks noChangeArrowheads="1"/>
          </p:cNvSpPr>
          <p:nvPr/>
        </p:nvSpPr>
        <p:spPr bwMode="auto">
          <a:xfrm>
            <a:off x="1053992" y="4047516"/>
            <a:ext cx="8760514" cy="320774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fontAlgn="base">
              <a:lnSpc>
                <a:spcPct val="110000"/>
              </a:lnSpc>
              <a:spcAft>
                <a:spcPct val="0"/>
              </a:spcAft>
              <a:buNone/>
            </a:pPr>
            <a:r>
              <a:rPr lang="en-US" altLang="en-US" sz="2400" dirty="0">
                <a:solidFill>
                  <a:srgbClr val="163794"/>
                </a:solidFill>
                <a:latin typeface="InputMono Light" panose="02000509020000090004" pitchFamily="49" charset="0"/>
              </a:rPr>
              <a:t>computing gradients</a:t>
            </a:r>
          </a:p>
          <a:p>
            <a:pPr marL="0" lv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fontAlgn="base">
              <a:lnSpc>
                <a:spcPct val="110000"/>
              </a:lnSpc>
              <a:spcAft>
                <a:spcPct val="0"/>
              </a:spcAft>
            </a:pPr>
            <a:r>
              <a:rPr lang="en-US" altLang="en-US" sz="2400" dirty="0">
                <a:solidFill>
                  <a:srgbClr val="163794"/>
                </a:solidFill>
                <a:latin typeface="InputMono Light" panose="02000509020000090004" pitchFamily="49" charset="0"/>
              </a:rPr>
              <a:t>enable tracking with </a:t>
            </a:r>
            <a:r>
              <a:rPr lang="en-US" altLang="en-US" sz="2400" dirty="0" err="1">
                <a:solidFill>
                  <a:srgbClr val="EE4C2C"/>
                </a:solidFill>
                <a:latin typeface="InputMono Light" panose="02000509020000090004" pitchFamily="49" charset="0"/>
              </a:rPr>
              <a:t>requires_grad</a:t>
            </a:r>
            <a:r>
              <a:rPr lang="en-US" altLang="en-US" sz="2400" dirty="0">
                <a:solidFill>
                  <a:srgbClr val="EE4C2C"/>
                </a:solidFill>
                <a:latin typeface="InputMono Light" panose="02000509020000090004" pitchFamily="49" charset="0"/>
              </a:rPr>
              <a:t>=True</a:t>
            </a:r>
          </a:p>
          <a:p>
            <a:pPr fontAlgn="base">
              <a:lnSpc>
                <a:spcPct val="110000"/>
              </a:lnSpc>
              <a:spcAft>
                <a:spcPct val="0"/>
              </a:spcAft>
            </a:pPr>
            <a:r>
              <a:rPr lang="en-US" altLang="en-US" sz="2400" dirty="0">
                <a:solidFill>
                  <a:srgbClr val="163794"/>
                </a:solidFill>
                <a:latin typeface="InputMono Light" panose="02000509020000090004" pitchFamily="49" charset="0"/>
              </a:rPr>
              <a:t>build computation graph through operations</a:t>
            </a:r>
          </a:p>
          <a:p>
            <a:pPr fontAlgn="base">
              <a:lnSpc>
                <a:spcPct val="110000"/>
              </a:lnSpc>
              <a:spcAft>
                <a:spcPct val="0"/>
              </a:spcAft>
            </a:pPr>
            <a:r>
              <a:rPr lang="en-US" altLang="en-US" sz="2400" dirty="0">
                <a:solidFill>
                  <a:srgbClr val="163794"/>
                </a:solidFill>
                <a:latin typeface="InputMono Light" panose="02000509020000090004" pitchFamily="49" charset="0"/>
              </a:rPr>
              <a:t>call </a:t>
            </a:r>
            <a:r>
              <a:rPr lang="en-US" altLang="en-US" sz="2400" dirty="0">
                <a:solidFill>
                  <a:srgbClr val="EE4C2C"/>
                </a:solidFill>
                <a:latin typeface="InputMono Light" panose="02000509020000090004" pitchFamily="49" charset="0"/>
              </a:rPr>
              <a:t>backward() </a:t>
            </a:r>
            <a:r>
              <a:rPr lang="en-US" altLang="en-US" sz="2400" dirty="0">
                <a:solidFill>
                  <a:srgbClr val="163794"/>
                </a:solidFill>
                <a:latin typeface="InputMono Light" panose="02000509020000090004" pitchFamily="49" charset="0"/>
              </a:rPr>
              <a:t>to compute gradients</a:t>
            </a:r>
          </a:p>
          <a:p>
            <a:pPr fontAlgn="base">
              <a:lnSpc>
                <a:spcPct val="110000"/>
              </a:lnSpc>
              <a:spcAft>
                <a:spcPct val="0"/>
              </a:spcAft>
            </a:pPr>
            <a:r>
              <a:rPr lang="en-US" altLang="en-US" sz="2400" dirty="0">
                <a:solidFill>
                  <a:srgbClr val="163794"/>
                </a:solidFill>
                <a:latin typeface="InputMono Light" panose="02000509020000090004" pitchFamily="49" charset="0"/>
              </a:rPr>
              <a:t>access gradients via </a:t>
            </a:r>
            <a:r>
              <a:rPr lang="en-US" altLang="en-US" sz="2400" dirty="0" err="1">
                <a:solidFill>
                  <a:srgbClr val="EE4C2C"/>
                </a:solidFill>
                <a:latin typeface="InputMono Light" panose="02000509020000090004" pitchFamily="49" charset="0"/>
              </a:rPr>
              <a:t>tensor.grad</a:t>
            </a:r>
            <a:endParaRPr lang="en-US" altLang="en-US" sz="2400" dirty="0">
              <a:solidFill>
                <a:srgbClr val="EE4C2C"/>
              </a:solidFill>
              <a:latin typeface="InputMono Light" panose="02000509020000090004" pitchFamily="49" charset="0"/>
            </a:endParaRPr>
          </a:p>
        </p:txBody>
      </p:sp>
      <p:pic>
        <p:nvPicPr>
          <p:cNvPr id="2" name="Picture 1" descr="A screenshot of a computer program&#10;&#10;AI-generated content may be incorrect.">
            <a:extLst>
              <a:ext uri="{FF2B5EF4-FFF2-40B4-BE49-F238E27FC236}">
                <a16:creationId xmlns:a16="http://schemas.microsoft.com/office/drawing/2014/main" id="{36A480BD-2019-37CF-F5CF-CC640C61E73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478" b="90522" l="8541" r="86564">
                        <a14:foregroundMark x1="34837" y1="60970" x2="34933" y2="26119"/>
                        <a14:foregroundMark x1="34933" y1="26119" x2="59981" y2="66343"/>
                        <a14:foregroundMark x1="59981" y1="66343" x2="68234" y2="33209"/>
                        <a14:foregroundMark x1="68234" y1="33209" x2="76008" y2="68284"/>
                        <a14:foregroundMark x1="76008" y1="68284" x2="76679" y2="69701"/>
                        <a14:foregroundMark x1="78119" y1="83358" x2="42418" y2="59851"/>
                        <a14:foregroundMark x1="42418" y1="59851" x2="23033" y2="33060"/>
                        <a14:foregroundMark x1="23033" y1="33060" x2="19482" y2="20373"/>
                        <a14:foregroundMark x1="19482" y1="20373" x2="16891" y2="16343"/>
                        <a14:foregroundMark x1="16891" y1="16343" x2="16891" y2="16642"/>
                        <a14:foregroundMark x1="18522" y1="11940" x2="85797" y2="16045"/>
                        <a14:foregroundMark x1="85797" y1="16045" x2="88964" y2="21119"/>
                        <a14:foregroundMark x1="88964" y1="21119" x2="86084" y2="42239"/>
                        <a14:foregroundMark x1="86084" y1="42239" x2="85701" y2="68881"/>
                        <a14:foregroundMark x1="85701" y1="68881" x2="84069" y2="73507"/>
                        <a14:foregroundMark x1="84069" y1="73507" x2="73321" y2="85075"/>
                        <a14:foregroundMark x1="73321" y1="85075" x2="37716" y2="81493"/>
                        <a14:foregroundMark x1="37716" y1="81493" x2="27255" y2="74552"/>
                        <a14:foregroundMark x1="27255" y1="74552" x2="19962" y2="67388"/>
                        <a14:foregroundMark x1="19962" y1="67388" x2="13820" y2="29104"/>
                        <a14:foregroundMark x1="13820" y1="29104" x2="13340" y2="14627"/>
                        <a14:foregroundMark x1="83013" y1="9552" x2="83013" y2="9552"/>
                        <a14:foregroundMark x1="83493" y1="9701" x2="86756" y2="15000"/>
                        <a14:foregroundMark x1="83013" y1="13582" x2="40211" y2="12463"/>
                        <a14:foregroundMark x1="23896" y1="11194" x2="36276" y2="30821"/>
                        <a14:foregroundMark x1="35797" y1="37687" x2="28119" y2="59851"/>
                        <a14:foregroundMark x1="28119" y1="59851" x2="28119" y2="59851"/>
                        <a14:foregroundMark x1="28983" y1="60075" x2="26008" y2="79328"/>
                        <a14:foregroundMark x1="27351" y1="77910" x2="42610" y2="69179"/>
                        <a14:foregroundMark x1="47217" y1="77687" x2="57102" y2="61716"/>
                        <a14:foregroundMark x1="57102" y1="61716" x2="57102" y2="61716"/>
                        <a14:foregroundMark x1="53551" y1="73731" x2="55950" y2="30970"/>
                        <a14:foregroundMark x1="55470" y1="71716" x2="62476" y2="25896"/>
                        <a14:foregroundMark x1="73896" y1="70075" x2="75336" y2="35522"/>
                        <a14:foregroundMark x1="72457" y1="59552" x2="69482" y2="65075"/>
                        <a14:foregroundMark x1="69482" y1="65075" x2="71593" y2="32463"/>
                        <a14:foregroundMark x1="65739" y1="63507" x2="61324" y2="33731"/>
                        <a14:foregroundMark x1="61324" y1="33731" x2="62284" y2="24478"/>
                        <a14:foregroundMark x1="62284" y1="24478" x2="62476" y2="24254"/>
                        <a14:foregroundMark x1="58253" y1="53358" x2="51056" y2="33731"/>
                        <a14:foregroundMark x1="51056" y1="33731" x2="51344" y2="22612"/>
                        <a14:foregroundMark x1="51344" y1="22612" x2="51440" y2="22239"/>
                        <a14:foregroundMark x1="52399" y1="39179" x2="51631" y2="23582"/>
                        <a14:foregroundMark x1="51631" y1="23582" x2="52591" y2="19925"/>
                        <a14:foregroundMark x1="41843" y1="34776" x2="38580" y2="20373"/>
                        <a14:foregroundMark x1="38580" y1="20373" x2="50480" y2="17164"/>
                        <a14:foregroundMark x1="50480" y1="17164" x2="69098" y2="19552"/>
                        <a14:foregroundMark x1="69098" y1="19552" x2="75528" y2="23657"/>
                        <a14:foregroundMark x1="75528" y1="23657" x2="78119" y2="30224"/>
                        <a14:foregroundMark x1="78119" y1="30224" x2="78119" y2="31866"/>
                        <a14:foregroundMark x1="78311" y1="88582" x2="21785" y2="85746"/>
                        <a14:foregroundMark x1="21785" y1="85746" x2="23992" y2="62239"/>
                        <a14:foregroundMark x1="23992" y1="62239" x2="26008" y2="55896"/>
                        <a14:foregroundMark x1="26008" y1="55896" x2="26008" y2="55896"/>
                        <a14:foregroundMark x1="16411" y1="86045" x2="16411" y2="86045"/>
                        <a14:foregroundMark x1="16411" y1="77164" x2="16411" y2="71343"/>
                        <a14:foregroundMark x1="16411" y1="71343" x2="16411" y2="71343"/>
                        <a14:foregroundMark x1="18042" y1="67910" x2="17562" y2="83881"/>
                        <a14:foregroundMark x1="17370" y1="85896" x2="12860" y2="80149"/>
                        <a14:foregroundMark x1="12860" y1="80149" x2="12860" y2="70224"/>
                        <a14:foregroundMark x1="84453" y1="88209" x2="75816" y2="90075"/>
                        <a14:foregroundMark x1="82534" y1="82239" x2="84549" y2="89030"/>
                        <a14:foregroundMark x1="84549" y1="89030" x2="77255" y2="90522"/>
                        <a14:foregroundMark x1="77255" y1="90522" x2="64107" y2="90075"/>
                        <a14:foregroundMark x1="55182" y1="90224" x2="19770" y2="87836"/>
                        <a14:foregroundMark x1="19770" y1="87836" x2="13820" y2="85522"/>
                        <a14:foregroundMark x1="15931" y1="89478" x2="12860" y2="88209"/>
                        <a14:foregroundMark x1="20633" y1="9925" x2="14395" y2="10224"/>
                        <a14:foregroundMark x1="14395" y1="10224" x2="11996" y2="11716"/>
                      </a14:backgroundRemoval>
                    </a14:imgEffect>
                  </a14:imgLayer>
                </a14:imgProps>
              </a:ext>
              <a:ext uri="{28A0092B-C50C-407E-A947-70E740481C1C}">
                <a14:useLocalDpi xmlns:a14="http://schemas.microsoft.com/office/drawing/2010/main" val="0"/>
              </a:ext>
            </a:extLst>
          </a:blip>
          <a:srcRect r="10094"/>
          <a:stretch/>
        </p:blipFill>
        <p:spPr>
          <a:xfrm>
            <a:off x="9688480" y="473075"/>
            <a:ext cx="7753002" cy="11091277"/>
          </a:xfrm>
          <a:prstGeom prst="rect">
            <a:avLst/>
          </a:prstGeom>
          <a:noFill/>
        </p:spPr>
      </p:pic>
    </p:spTree>
    <p:extLst>
      <p:ext uri="{BB962C8B-B14F-4D97-AF65-F5344CB8AC3E}">
        <p14:creationId xmlns:p14="http://schemas.microsoft.com/office/powerpoint/2010/main" val="2825082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32A21D-523A-C5BA-8DC7-395EF03F9C8A}"/>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60E33019-FB06-156B-6070-A651B4169321}"/>
              </a:ext>
            </a:extLst>
          </p:cNvPr>
          <p:cNvSpPr txBox="1">
            <a:spLocks noGrp="1"/>
          </p:cNvSpPr>
          <p:nvPr>
            <p:ph type="body" idx="1"/>
          </p:nvPr>
        </p:nvSpPr>
        <p:spPr>
          <a:xfrm>
            <a:off x="911866" y="1176301"/>
            <a:ext cx="9808772" cy="3024549"/>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LOADING</a:t>
            </a:r>
          </a:p>
          <a:p>
            <a:pPr marL="224154" algn="l">
              <a:lnSpc>
                <a:spcPct val="100000"/>
              </a:lnSpc>
              <a:spcBef>
                <a:spcPts val="125"/>
              </a:spcBef>
            </a:pPr>
            <a:r>
              <a:rPr lang="en-GB" spc="680" dirty="0">
                <a:latin typeface="InputMono Light" panose="02000509020000090004" pitchFamily="49" charset="0"/>
              </a:rPr>
              <a:t>DATA</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114EC72D-5B43-767A-BFAA-BEA9214C554B}"/>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B288FA01-9D2D-C1D8-E8B8-34448311709A}"/>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2DAD5161-B463-3001-F05F-15AD7B23AD23}"/>
              </a:ext>
            </a:extLst>
          </p:cNvPr>
          <p:cNvSpPr txBox="1"/>
          <p:nvPr/>
        </p:nvSpPr>
        <p:spPr>
          <a:xfrm>
            <a:off x="911866" y="10058349"/>
            <a:ext cx="718185" cy="671338"/>
          </a:xfrm>
          <a:prstGeom prst="rect">
            <a:avLst/>
          </a:prstGeom>
        </p:spPr>
        <p:txBody>
          <a:bodyPr vert="horz" wrap="square" lIns="0" tIns="17145" rIns="0" bIns="0" rtlCol="0">
            <a:spAutoFit/>
          </a:bodyPr>
          <a:lstStyle/>
          <a:p>
            <a:pPr marL="12700">
              <a:lnSpc>
                <a:spcPct val="100000"/>
              </a:lnSpc>
              <a:spcBef>
                <a:spcPts val="135"/>
              </a:spcBef>
            </a:pPr>
            <a:r>
              <a:rPr lang="en-GB" sz="4250" spc="-25" dirty="0">
                <a:solidFill>
                  <a:srgbClr val="163794"/>
                </a:solidFill>
                <a:latin typeface="InputMono Light" panose="02000509020000090004" pitchFamily="49" charset="0"/>
                <a:cs typeface="InputMono"/>
              </a:rPr>
              <a:t>16</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8FA281A3-4D3D-2BCB-52F4-6FB80C4E281D}"/>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222453D6-AE3E-A260-F8AF-B1F10332EA88}"/>
              </a:ext>
            </a:extLst>
          </p:cNvPr>
          <p:cNvSpPr txBox="1">
            <a:spLocks noChangeArrowheads="1"/>
          </p:cNvSpPr>
          <p:nvPr/>
        </p:nvSpPr>
        <p:spPr bwMode="auto">
          <a:xfrm>
            <a:off x="11343586" y="1455695"/>
            <a:ext cx="8760514" cy="4724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10000"/>
              </a:lnSpc>
              <a:spcAft>
                <a:spcPct val="0"/>
              </a:spcAft>
              <a:buNone/>
            </a:pPr>
            <a:r>
              <a:rPr lang="en-US" altLang="en-US" sz="2400" dirty="0">
                <a:solidFill>
                  <a:srgbClr val="163794"/>
                </a:solidFill>
                <a:latin typeface="InputMono Light" panose="02000509020000090004" pitchFamily="49" charset="0"/>
              </a:rPr>
              <a:t>raw data to tensors</a:t>
            </a: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fontAlgn="base">
              <a:lnSpc>
                <a:spcPct val="110000"/>
              </a:lnSpc>
              <a:spcAft>
                <a:spcPct val="0"/>
              </a:spcAft>
            </a:pPr>
            <a:r>
              <a:rPr lang="en-US" altLang="en-US" sz="2400" dirty="0">
                <a:solidFill>
                  <a:srgbClr val="163794"/>
                </a:solidFill>
                <a:latin typeface="InputMono Light" panose="02000509020000090004" pitchFamily="49" charset="0"/>
              </a:rPr>
              <a:t>common data sources: csv, images, text</a:t>
            </a: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marL="0" indent="0" fontAlgn="base">
              <a:lnSpc>
                <a:spcPct val="110000"/>
              </a:lnSpc>
              <a:spcAft>
                <a:spcPct val="0"/>
              </a:spcAft>
              <a:buNone/>
            </a:pPr>
            <a:r>
              <a:rPr lang="en-US" altLang="en-US" sz="2400" dirty="0">
                <a:solidFill>
                  <a:srgbClr val="163794"/>
                </a:solidFill>
                <a:latin typeface="InputMono Light" panose="02000509020000090004" pitchFamily="49" charset="0"/>
              </a:rPr>
              <a:t>converting pandas frames to tensors:</a:t>
            </a:r>
          </a:p>
          <a:p>
            <a:pPr fontAlgn="base">
              <a:lnSpc>
                <a:spcPct val="110000"/>
              </a:lnSpc>
              <a:spcAft>
                <a:spcPct val="0"/>
              </a:spcAft>
            </a:pPr>
            <a:r>
              <a:rPr lang="en-US" altLang="en-US" sz="2400" dirty="0" err="1">
                <a:solidFill>
                  <a:srgbClr val="EE4C2C"/>
                </a:solidFill>
                <a:latin typeface="InputMono Light" panose="02000509020000090004" pitchFamily="49" charset="0"/>
              </a:rPr>
              <a:t>df</a:t>
            </a:r>
            <a:r>
              <a:rPr lang="en-US" altLang="en-US" sz="2400" dirty="0">
                <a:solidFill>
                  <a:srgbClr val="EE4C2C"/>
                </a:solidFill>
                <a:latin typeface="InputMono Light" panose="02000509020000090004" pitchFamily="49" charset="0"/>
              </a:rPr>
              <a:t> = </a:t>
            </a:r>
            <a:r>
              <a:rPr lang="en-US" altLang="en-US" sz="2400" dirty="0" err="1">
                <a:solidFill>
                  <a:srgbClr val="EE4C2C"/>
                </a:solidFill>
                <a:latin typeface="InputMono Light" panose="02000509020000090004" pitchFamily="49" charset="0"/>
              </a:rPr>
              <a:t>pd.read_csv</a:t>
            </a:r>
            <a:r>
              <a:rPr lang="en-US" altLang="en-US" sz="2400" dirty="0">
                <a:solidFill>
                  <a:srgbClr val="EE4C2C"/>
                </a:solidFill>
                <a:latin typeface="InputMono Light" panose="02000509020000090004" pitchFamily="49" charset="0"/>
              </a:rPr>
              <a:t>('</a:t>
            </a:r>
            <a:r>
              <a:rPr lang="en-US" altLang="en-US" sz="2400" dirty="0" err="1">
                <a:solidFill>
                  <a:srgbClr val="EE4C2C"/>
                </a:solidFill>
                <a:latin typeface="InputMono Light" panose="02000509020000090004" pitchFamily="49" charset="0"/>
              </a:rPr>
              <a:t>data.csv</a:t>
            </a:r>
            <a:r>
              <a:rPr lang="en-US" altLang="en-US" sz="2400" dirty="0">
                <a:solidFill>
                  <a:srgbClr val="EE4C2C"/>
                </a:solidFill>
                <a:latin typeface="InputMono Light" panose="02000509020000090004" pitchFamily="49" charset="0"/>
              </a:rPr>
              <a:t>')</a:t>
            </a:r>
          </a:p>
          <a:p>
            <a:pPr fontAlgn="base">
              <a:lnSpc>
                <a:spcPct val="110000"/>
              </a:lnSpc>
              <a:spcAft>
                <a:spcPct val="0"/>
              </a:spcAft>
            </a:pPr>
            <a:r>
              <a:rPr lang="en-US" altLang="en-US" sz="2400" dirty="0">
                <a:solidFill>
                  <a:srgbClr val="EE4C2C"/>
                </a:solidFill>
                <a:latin typeface="InputMono Light" panose="02000509020000090004" pitchFamily="49" charset="0"/>
              </a:rPr>
              <a:t>tensor = </a:t>
            </a:r>
            <a:r>
              <a:rPr lang="en-US" altLang="en-US" sz="2400" dirty="0" err="1">
                <a:solidFill>
                  <a:srgbClr val="EE4C2C"/>
                </a:solidFill>
                <a:latin typeface="InputMono Light" panose="02000509020000090004" pitchFamily="49" charset="0"/>
              </a:rPr>
              <a:t>torch.tensor</a:t>
            </a:r>
            <a:r>
              <a:rPr lang="en-US" altLang="en-US" sz="2400" dirty="0">
                <a:solidFill>
                  <a:srgbClr val="EE4C2C"/>
                </a:solidFill>
                <a:latin typeface="InputMono Light" panose="02000509020000090004" pitchFamily="49" charset="0"/>
              </a:rPr>
              <a:t>(</a:t>
            </a:r>
            <a:r>
              <a:rPr lang="en-US" altLang="en-US" sz="2400" dirty="0" err="1">
                <a:solidFill>
                  <a:srgbClr val="EE4C2C"/>
                </a:solidFill>
                <a:latin typeface="InputMono Light" panose="02000509020000090004" pitchFamily="49" charset="0"/>
              </a:rPr>
              <a:t>df.values</a:t>
            </a:r>
            <a:r>
              <a:rPr lang="en-US" altLang="en-US" sz="2400" dirty="0">
                <a:solidFill>
                  <a:srgbClr val="EE4C2C"/>
                </a:solidFill>
                <a:latin typeface="InputMono Light" panose="02000509020000090004" pitchFamily="49" charset="0"/>
              </a:rPr>
              <a:t>)</a:t>
            </a: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p:txBody>
      </p:sp>
      <p:pic>
        <p:nvPicPr>
          <p:cNvPr id="3" name="Picture 2" descr="A screen shot of a computer code&#10;&#10;AI-generated content may be incorrect.">
            <a:extLst>
              <a:ext uri="{FF2B5EF4-FFF2-40B4-BE49-F238E27FC236}">
                <a16:creationId xmlns:a16="http://schemas.microsoft.com/office/drawing/2014/main" id="{16EF9E19-7F50-641E-F6D9-AF606D1925A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6692" r="93041">
                        <a14:foregroundMark x1="7709" y1="20610" x2="9047" y2="66341"/>
                        <a14:foregroundMark x1="9047" y1="66341" x2="12473" y2="80366"/>
                        <a14:foregroundMark x1="12473" y1="80366" x2="16381" y2="80244"/>
                        <a14:foregroundMark x1="16381" y1="80244" x2="34957" y2="84024"/>
                        <a14:foregroundMark x1="34957" y1="84024" x2="38490" y2="82927"/>
                        <a14:foregroundMark x1="38490" y1="82927" x2="38597" y2="82805"/>
                        <a14:foregroundMark x1="83298" y1="82195" x2="87741" y2="78902"/>
                        <a14:foregroundMark x1="87741" y1="78902" x2="89079" y2="39390"/>
                        <a14:foregroundMark x1="89079" y1="39390" x2="85867" y2="19878"/>
                        <a14:foregroundMark x1="89400" y1="22439" x2="89454" y2="57073"/>
                        <a14:foregroundMark x1="89454" y1="57073" x2="89133" y2="60610"/>
                        <a14:foregroundMark x1="90364" y1="49390" x2="90364" y2="49390"/>
                        <a14:foregroundMark x1="71199" y1="52683" x2="67934" y2="53902"/>
                        <a14:foregroundMark x1="93041" y1="35976" x2="93041" y2="40732"/>
                        <a14:foregroundMark x1="91809" y1="82439" x2="36991" y2="52927"/>
                        <a14:foregroundMark x1="36991" y1="52927" x2="34797" y2="50122"/>
                        <a14:foregroundMark x1="63865" y1="67439" x2="25749" y2="39756"/>
                        <a14:foregroundMark x1="25749" y1="39756" x2="25749" y2="39756"/>
                        <a14:foregroundMark x1="60867" y1="44634" x2="60867" y2="44634"/>
                        <a14:foregroundMark x1="46360" y1="38780" x2="46360" y2="38780"/>
                        <a14:foregroundMark x1="44218" y1="30488" x2="44218" y2="30488"/>
                        <a14:foregroundMark x1="44218" y1="30122" x2="44218" y2="30122"/>
                        <a14:foregroundMark x1="57762" y1="34390" x2="57762" y2="34390"/>
                        <a14:foregroundMark x1="46627" y1="35610" x2="46627" y2="35610"/>
                        <a14:foregroundMark x1="47056" y1="32805" x2="46895" y2="34024"/>
                        <a14:foregroundMark x1="48019" y1="31463" x2="48019" y2="31463"/>
                        <a14:foregroundMark x1="48019" y1="31098" x2="48019" y2="31098"/>
                        <a14:foregroundMark x1="12366" y1="15732" x2="6692" y2="16707"/>
                      </a14:backgroundRemoval>
                    </a14:imgEffect>
                  </a14:imgLayer>
                </a14:imgProps>
              </a:ext>
              <a:ext uri="{28A0092B-C50C-407E-A947-70E740481C1C}">
                <a14:useLocalDpi xmlns:a14="http://schemas.microsoft.com/office/drawing/2010/main" val="0"/>
              </a:ext>
            </a:extLst>
          </a:blip>
          <a:stretch>
            <a:fillRect/>
          </a:stretch>
        </p:blipFill>
        <p:spPr>
          <a:xfrm>
            <a:off x="2813050" y="4694648"/>
            <a:ext cx="13716000" cy="6035039"/>
          </a:xfrm>
          <a:prstGeom prst="rect">
            <a:avLst/>
          </a:prstGeom>
          <a:noFill/>
        </p:spPr>
      </p:pic>
    </p:spTree>
    <p:extLst>
      <p:ext uri="{BB962C8B-B14F-4D97-AF65-F5344CB8AC3E}">
        <p14:creationId xmlns:p14="http://schemas.microsoft.com/office/powerpoint/2010/main" val="14186206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143CB0-F817-40FA-CE02-1ABDB8BF4324}"/>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AF920F53-E635-FAB2-2D36-A988913E68FD}"/>
              </a:ext>
            </a:extLst>
          </p:cNvPr>
          <p:cNvSpPr txBox="1">
            <a:spLocks noGrp="1"/>
          </p:cNvSpPr>
          <p:nvPr>
            <p:ph type="body" idx="1"/>
          </p:nvPr>
        </p:nvSpPr>
        <p:spPr>
          <a:xfrm>
            <a:off x="911866" y="1176301"/>
            <a:ext cx="9808772" cy="1695980"/>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GPU</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103D25A3-EC18-FAB2-8A14-1B6142DDAFAF}"/>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F43CE141-C5D9-8AA1-C271-0218A5659304}"/>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C1D66E16-C337-F657-DC0F-65A6188D34CF}"/>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lang="en-GB" sz="4250" spc="-25" dirty="0">
                <a:solidFill>
                  <a:srgbClr val="163794"/>
                </a:solidFill>
                <a:latin typeface="InputMono Light" panose="02000509020000090004" pitchFamily="49" charset="0"/>
                <a:cs typeface="InputMono"/>
              </a:rPr>
              <a:t>17</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B1E32DBE-6A35-910F-EFF2-63BE74950A50}"/>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F29D2F6A-CCD5-013F-D212-CDB7FD5341D2}"/>
              </a:ext>
            </a:extLst>
          </p:cNvPr>
          <p:cNvSpPr txBox="1">
            <a:spLocks noChangeArrowheads="1"/>
          </p:cNvSpPr>
          <p:nvPr/>
        </p:nvSpPr>
        <p:spPr bwMode="auto">
          <a:xfrm>
            <a:off x="1052721" y="2830156"/>
            <a:ext cx="8760514" cy="730289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10000"/>
              </a:lnSpc>
              <a:spcAft>
                <a:spcPct val="0"/>
              </a:spcAft>
              <a:buNone/>
            </a:pPr>
            <a:r>
              <a:rPr lang="en-US" altLang="en-US" sz="2400" dirty="0">
                <a:solidFill>
                  <a:srgbClr val="163794"/>
                </a:solidFill>
                <a:latin typeface="InputMono Light" panose="02000509020000090004" pitchFamily="49" charset="0"/>
              </a:rPr>
              <a:t>leveraging hardware</a:t>
            </a:r>
          </a:p>
          <a:p>
            <a:pPr lvl="0" fontAlgn="base">
              <a:lnSpc>
                <a:spcPct val="110000"/>
              </a:lnSpc>
              <a:spcAft>
                <a:spcPct val="0"/>
              </a:spcAft>
            </a:pPr>
            <a:r>
              <a:rPr lang="en-US" altLang="en-US" sz="2400" dirty="0">
                <a:solidFill>
                  <a:srgbClr val="163794"/>
                </a:solidFill>
                <a:latin typeface="InputMono Light" panose="02000509020000090004" pitchFamily="49" charset="0"/>
              </a:rPr>
              <a:t>check availability: </a:t>
            </a:r>
            <a:r>
              <a:rPr lang="en-US" altLang="en-US" sz="2400" dirty="0" err="1">
                <a:solidFill>
                  <a:srgbClr val="EE4C2C"/>
                </a:solidFill>
                <a:latin typeface="InputMono Light" panose="02000509020000090004" pitchFamily="49" charset="0"/>
              </a:rPr>
              <a:t>torch.cuda.is_available</a:t>
            </a:r>
            <a:r>
              <a:rPr lang="en-US" altLang="en-US" sz="2400" dirty="0">
                <a:solidFill>
                  <a:srgbClr val="EE4C2C"/>
                </a:solidFill>
                <a:latin typeface="InputMono Light" panose="02000509020000090004" pitchFamily="49" charset="0"/>
              </a:rPr>
              <a:t>()</a:t>
            </a:r>
          </a:p>
          <a:p>
            <a:pPr lvl="0" fontAlgn="base">
              <a:lnSpc>
                <a:spcPct val="110000"/>
              </a:lnSpc>
              <a:spcAft>
                <a:spcPct val="0"/>
              </a:spcAft>
            </a:pPr>
            <a:r>
              <a:rPr lang="en-US" altLang="en-US" sz="2400" dirty="0">
                <a:solidFill>
                  <a:srgbClr val="163794"/>
                </a:solidFill>
                <a:latin typeface="InputMono Light" panose="02000509020000090004" pitchFamily="49" charset="0"/>
              </a:rPr>
              <a:t>select device: </a:t>
            </a:r>
          </a:p>
          <a:p>
            <a:pPr marL="0" lvl="0" indent="0" fontAlgn="base">
              <a:lnSpc>
                <a:spcPct val="110000"/>
              </a:lnSpc>
              <a:spcAft>
                <a:spcPct val="0"/>
              </a:spcAft>
              <a:buNone/>
            </a:pPr>
            <a:r>
              <a:rPr lang="en-US" altLang="en-US" sz="2400" dirty="0">
                <a:solidFill>
                  <a:srgbClr val="163794"/>
                </a:solidFill>
                <a:latin typeface="InputMono Light" panose="02000509020000090004" pitchFamily="49" charset="0"/>
              </a:rPr>
              <a:t> </a:t>
            </a:r>
            <a:r>
              <a:rPr lang="en-US" altLang="en-US" sz="2400" dirty="0">
                <a:solidFill>
                  <a:srgbClr val="EE4C2C"/>
                </a:solidFill>
                <a:latin typeface="InputMono Light" panose="02000509020000090004" pitchFamily="49" charset="0"/>
              </a:rPr>
              <a:t>device = </a:t>
            </a:r>
            <a:r>
              <a:rPr lang="en-US" altLang="en-US" sz="2400" dirty="0" err="1">
                <a:solidFill>
                  <a:srgbClr val="EE4C2C"/>
                </a:solidFill>
                <a:latin typeface="InputMono Light" panose="02000509020000090004" pitchFamily="49" charset="0"/>
              </a:rPr>
              <a:t>torch.device</a:t>
            </a:r>
            <a:r>
              <a:rPr lang="en-US" altLang="en-US" sz="2400" dirty="0">
                <a:solidFill>
                  <a:srgbClr val="EE4C2C"/>
                </a:solidFill>
                <a:latin typeface="InputMono Light" panose="02000509020000090004" pitchFamily="49" charset="0"/>
              </a:rPr>
              <a:t>('</a:t>
            </a:r>
            <a:r>
              <a:rPr lang="en-US" altLang="en-US" sz="2400" dirty="0" err="1">
                <a:solidFill>
                  <a:srgbClr val="EE4C2C"/>
                </a:solidFill>
                <a:latin typeface="InputMono Light" panose="02000509020000090004" pitchFamily="49" charset="0"/>
              </a:rPr>
              <a:t>cuda</a:t>
            </a:r>
            <a:r>
              <a:rPr lang="en-US" altLang="en-US" sz="2400" dirty="0">
                <a:solidFill>
                  <a:srgbClr val="EE4C2C"/>
                </a:solidFill>
                <a:latin typeface="InputMono Light" panose="02000509020000090004" pitchFamily="49" charset="0"/>
              </a:rPr>
              <a:t>')</a:t>
            </a:r>
          </a:p>
          <a:p>
            <a:pPr lvl="0" fontAlgn="base">
              <a:lnSpc>
                <a:spcPct val="110000"/>
              </a:lnSpc>
              <a:spcAft>
                <a:spcPct val="0"/>
              </a:spcAft>
            </a:pPr>
            <a:r>
              <a:rPr lang="en-US" altLang="en-US" sz="2400" dirty="0">
                <a:solidFill>
                  <a:srgbClr val="163794"/>
                </a:solidFill>
                <a:latin typeface="InputMono Light" panose="02000509020000090004" pitchFamily="49" charset="0"/>
              </a:rPr>
              <a:t>move tensors to device: </a:t>
            </a:r>
          </a:p>
          <a:p>
            <a:pPr marL="0" lvl="0" indent="0" fontAlgn="base">
              <a:lnSpc>
                <a:spcPct val="110000"/>
              </a:lnSpc>
              <a:spcAft>
                <a:spcPct val="0"/>
              </a:spcAft>
              <a:buNone/>
            </a:pPr>
            <a:r>
              <a:rPr lang="en-US" altLang="en-US" sz="2400" dirty="0">
                <a:solidFill>
                  <a:srgbClr val="163794"/>
                </a:solidFill>
                <a:latin typeface="InputMono Light" panose="02000509020000090004" pitchFamily="49" charset="0"/>
              </a:rPr>
              <a:t> </a:t>
            </a:r>
            <a:r>
              <a:rPr lang="en-US" altLang="en-US" sz="2400" dirty="0">
                <a:solidFill>
                  <a:srgbClr val="EE4C2C"/>
                </a:solidFill>
                <a:latin typeface="InputMono Light" panose="02000509020000090004" pitchFamily="49" charset="0"/>
              </a:rPr>
              <a:t>tensor = </a:t>
            </a:r>
            <a:r>
              <a:rPr lang="en-US" altLang="en-US" sz="2400" dirty="0" err="1">
                <a:solidFill>
                  <a:srgbClr val="EE4C2C"/>
                </a:solidFill>
                <a:latin typeface="InputMono Light" panose="02000509020000090004" pitchFamily="49" charset="0"/>
              </a:rPr>
              <a:t>tensor.to</a:t>
            </a:r>
            <a:r>
              <a:rPr lang="en-US" altLang="en-US" sz="2400" dirty="0">
                <a:solidFill>
                  <a:srgbClr val="EE4C2C"/>
                </a:solidFill>
                <a:latin typeface="InputMono Light" panose="02000509020000090004" pitchFamily="49" charset="0"/>
              </a:rPr>
              <a:t>(device)</a:t>
            </a:r>
          </a:p>
          <a:p>
            <a:pPr lvl="0" fontAlgn="base">
              <a:lnSpc>
                <a:spcPct val="110000"/>
              </a:lnSpc>
              <a:spcAft>
                <a:spcPct val="0"/>
              </a:spcAft>
            </a:pPr>
            <a:endParaRPr lang="en-US" altLang="en-US" sz="2400" dirty="0">
              <a:solidFill>
                <a:srgbClr val="163794"/>
              </a:solidFill>
              <a:latin typeface="InputMono Light" panose="02000509020000090004" pitchFamily="49" charset="0"/>
            </a:endParaRPr>
          </a:p>
          <a:p>
            <a:pPr marL="0" lvl="0" indent="0" fontAlgn="base">
              <a:lnSpc>
                <a:spcPct val="110000"/>
              </a:lnSpc>
              <a:spcAft>
                <a:spcPct val="0"/>
              </a:spcAft>
              <a:buNone/>
            </a:pPr>
            <a:r>
              <a:rPr lang="en-US" altLang="en-US" sz="2400" dirty="0">
                <a:solidFill>
                  <a:srgbClr val="163794"/>
                </a:solidFill>
                <a:latin typeface="InputMono Light" panose="02000509020000090004" pitchFamily="49" charset="0"/>
              </a:rPr>
              <a:t>when to use </a:t>
            </a:r>
            <a:r>
              <a:rPr lang="en-US" altLang="en-US" sz="2400" dirty="0" err="1">
                <a:solidFill>
                  <a:srgbClr val="163794"/>
                </a:solidFill>
                <a:latin typeface="InputMono Light" panose="02000509020000090004" pitchFamily="49" charset="0"/>
              </a:rPr>
              <a:t>gpu</a:t>
            </a:r>
            <a:r>
              <a:rPr lang="en-US" altLang="en-US" sz="2400" dirty="0">
                <a:solidFill>
                  <a:srgbClr val="163794"/>
                </a:solidFill>
                <a:latin typeface="InputMono Light" panose="02000509020000090004" pitchFamily="49" charset="0"/>
              </a:rPr>
              <a:t>:</a:t>
            </a:r>
          </a:p>
          <a:p>
            <a:pPr lvl="0" fontAlgn="base">
              <a:lnSpc>
                <a:spcPct val="110000"/>
              </a:lnSpc>
              <a:spcAft>
                <a:spcPct val="0"/>
              </a:spcAft>
            </a:pPr>
            <a:r>
              <a:rPr lang="en-US" altLang="en-US" sz="2400" dirty="0">
                <a:solidFill>
                  <a:srgbClr val="163794"/>
                </a:solidFill>
                <a:latin typeface="InputMono Light" panose="02000509020000090004" pitchFamily="49" charset="0"/>
              </a:rPr>
              <a:t>large tensors/datasets</a:t>
            </a:r>
          </a:p>
          <a:p>
            <a:pPr lvl="0" fontAlgn="base">
              <a:lnSpc>
                <a:spcPct val="110000"/>
              </a:lnSpc>
              <a:spcAft>
                <a:spcPct val="0"/>
              </a:spcAft>
            </a:pPr>
            <a:r>
              <a:rPr lang="en-US" altLang="en-US" sz="2400" dirty="0">
                <a:solidFill>
                  <a:srgbClr val="163794"/>
                </a:solidFill>
                <a:latin typeface="InputMono Light" panose="02000509020000090004" pitchFamily="49" charset="0"/>
              </a:rPr>
              <a:t>computationally expensive operations</a:t>
            </a:r>
          </a:p>
          <a:p>
            <a:pPr lvl="0" fontAlgn="base">
              <a:lnSpc>
                <a:spcPct val="110000"/>
              </a:lnSpc>
              <a:spcAft>
                <a:spcPct val="0"/>
              </a:spcAft>
            </a:pPr>
            <a:r>
              <a:rPr lang="en-US" altLang="en-US" sz="2400" dirty="0">
                <a:solidFill>
                  <a:srgbClr val="163794"/>
                </a:solidFill>
                <a:latin typeface="InputMono Light" panose="02000509020000090004" pitchFamily="49" charset="0"/>
              </a:rPr>
              <a:t>deep learning model training</a:t>
            </a:r>
          </a:p>
          <a:p>
            <a:pPr lvl="0" fontAlgn="base">
              <a:lnSpc>
                <a:spcPct val="110000"/>
              </a:lnSpc>
              <a:spcAft>
                <a:spcPct val="0"/>
              </a:spcAft>
            </a:pPr>
            <a:r>
              <a:rPr lang="en-US" altLang="en-US" sz="2400" dirty="0">
                <a:solidFill>
                  <a:srgbClr val="163794"/>
                </a:solidFill>
                <a:latin typeface="InputMono Light" panose="02000509020000090004" pitchFamily="49" charset="0"/>
              </a:rPr>
              <a:t>keep all tensors on same device for efficiency</a:t>
            </a:r>
          </a:p>
          <a:p>
            <a:pPr lvl="0" fontAlgn="base">
              <a:lnSpc>
                <a:spcPct val="110000"/>
              </a:lnSpc>
              <a:spcAft>
                <a:spcPct val="0"/>
              </a:spcAft>
            </a:pPr>
            <a:endParaRPr lang="en-US" altLang="en-US" sz="2400" dirty="0">
              <a:solidFill>
                <a:srgbClr val="163794"/>
              </a:solidFill>
              <a:latin typeface="InputMono Light" panose="02000509020000090004" pitchFamily="49" charset="0"/>
            </a:endParaRPr>
          </a:p>
        </p:txBody>
      </p:sp>
      <p:pic>
        <p:nvPicPr>
          <p:cNvPr id="3" name="Picture 2" descr="A screen shot of a computer program&#10;&#10;AI-generated content may be incorrect.">
            <a:extLst>
              <a:ext uri="{FF2B5EF4-FFF2-40B4-BE49-F238E27FC236}">
                <a16:creationId xmlns:a16="http://schemas.microsoft.com/office/drawing/2014/main" id="{1F2DC1CE-F1B3-6D53-D71D-DE854F25079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81" b="89731" l="8948" r="89891">
                        <a14:foregroundMark x1="21175" y1="66027" x2="76298" y2="24952"/>
                        <a14:foregroundMark x1="42896" y1="72553" x2="42964" y2="59789"/>
                        <a14:foregroundMark x1="42964" y1="59789" x2="45219" y2="51919"/>
                        <a14:foregroundMark x1="28552" y1="39539" x2="33128" y2="34837"/>
                        <a14:foregroundMark x1="33128" y1="34837" x2="51093" y2="29271"/>
                        <a14:foregroundMark x1="51093" y1="29271" x2="69604" y2="45873"/>
                        <a14:foregroundMark x1="69604" y1="45873" x2="54986" y2="62668"/>
                        <a14:foregroundMark x1="54986" y1="62668" x2="32445" y2="53743"/>
                        <a14:foregroundMark x1="32445" y1="53743" x2="39549" y2="39923"/>
                        <a14:foregroundMark x1="39549" y1="39923" x2="58743" y2="42226"/>
                        <a14:foregroundMark x1="58743" y1="42226" x2="60587" y2="60077"/>
                        <a14:foregroundMark x1="60587" y1="60077" x2="31899" y2="62188"/>
                        <a14:foregroundMark x1="31899" y1="62188" x2="18374" y2="45202"/>
                        <a14:foregroundMark x1="18374" y1="45202" x2="32104" y2="35509"/>
                        <a14:foregroundMark x1="32104" y1="35509" x2="32104" y2="35509"/>
                        <a14:foregroundMark x1="76981" y1="72841" x2="76981" y2="72841"/>
                        <a14:foregroundMark x1="79713" y1="77831" x2="82582" y2="55182"/>
                        <a14:foregroundMark x1="80806" y1="38580" x2="80806" y2="38580"/>
                        <a14:foregroundMark x1="79508" y1="25912" x2="79508" y2="25912"/>
                        <a14:foregroundMark x1="61544" y1="18618" x2="61202" y2="19386"/>
                        <a14:foregroundMark x1="30123" y1="22457" x2="27801" y2="23417"/>
                        <a14:foregroundMark x1="24249" y1="28503" x2="23702" y2="39827"/>
                        <a14:foregroundMark x1="23702" y1="39827" x2="23702" y2="39827"/>
                        <a14:foregroundMark x1="19740" y1="70250" x2="19740" y2="71305"/>
                        <a14:foregroundMark x1="19536" y1="76104" x2="18511" y2="77063"/>
                        <a14:foregroundMark x1="16530" y1="78119" x2="14344" y2="78599"/>
                        <a14:foregroundMark x1="13456" y1="78311" x2="12568" y2="71785"/>
                        <a14:foregroundMark x1="12022" y1="61228" x2="12022" y2="55182"/>
                        <a14:foregroundMark x1="14003" y1="37812" x2="14891" y2="33301"/>
                        <a14:foregroundMark x1="17213" y1="25912" x2="29781" y2="18906"/>
                        <a14:foregroundMark x1="33948" y1="16123" x2="45765" y2="17083"/>
                        <a14:foregroundMark x1="60861" y1="17658" x2="65164" y2="19674"/>
                        <a14:foregroundMark x1="68033" y1="19866" x2="70219" y2="23896"/>
                        <a14:foregroundMark x1="74112" y1="36564" x2="74522" y2="37812"/>
                        <a14:foregroundMark x1="76298" y1="43378" x2="76298" y2="44338"/>
                        <a14:foregroundMark x1="75546" y1="56430" x2="75546" y2="56430"/>
                        <a14:foregroundMark x1="78074" y1="73608" x2="78074" y2="73608"/>
                        <a14:foregroundMark x1="77937" y1="78887" x2="77937" y2="78887"/>
                        <a14:foregroundMark x1="68921" y1="78119" x2="68921" y2="78119"/>
                        <a14:foregroundMark x1="71448" y1="84357" x2="89208" y2="84933"/>
                        <a14:foregroundMark x1="89208" y1="84933" x2="87363" y2="69578"/>
                        <a14:foregroundMark x1="87363" y1="69578" x2="87227" y2="69290"/>
                        <a14:foregroundMark x1="73566" y1="71593" x2="73566" y2="71593"/>
                        <a14:foregroundMark x1="47746" y1="82917" x2="47746" y2="82917"/>
                        <a14:foregroundMark x1="60519" y1="69770" x2="60519" y2="69770"/>
                        <a14:foregroundMark x1="60861" y1="69002" x2="60861" y2="69002"/>
                        <a14:foregroundMark x1="65847" y1="72265" x2="65847" y2="72265"/>
                        <a14:foregroundMark x1="64959" y1="74856" x2="64959" y2="74856"/>
                        <a14:foregroundMark x1="47541" y1="83685" x2="47541" y2="83685"/>
                        <a14:foregroundMark x1="15984" y1="81862" x2="15984" y2="81862"/>
                        <a14:foregroundMark x1="21380" y1="85701" x2="12568" y2="86084"/>
                        <a14:foregroundMark x1="12568" y1="86084" x2="9904" y2="81094"/>
                        <a14:foregroundMark x1="9904" y1="81094" x2="10246" y2="75336"/>
                        <a14:foregroundMark x1="9358" y1="22457" x2="9631" y2="15931"/>
                        <a14:foregroundMark x1="9631" y1="15931" x2="16530" y2="15355"/>
                        <a14:foregroundMark x1="85109" y1="22169" x2="85109" y2="22169"/>
                        <a14:foregroundMark x1="84016" y1="50672" x2="84016" y2="50672"/>
                        <a14:foregroundMark x1="83675" y1="49616" x2="78279" y2="39347"/>
                        <a14:foregroundMark x1="77391" y1="49904" x2="63525" y2="28503"/>
                        <a14:foregroundMark x1="53142" y1="54702" x2="53142" y2="54702"/>
                        <a14:foregroundMark x1="53484" y1="56142" x2="53484" y2="56142"/>
                        <a14:foregroundMark x1="55123" y1="47601" x2="55123" y2="47601"/>
                        <a14:foregroundMark x1="54577" y1="54894" x2="54577" y2="54894"/>
                        <a14:foregroundMark x1="54577" y1="55182" x2="54577" y2="55182"/>
                        <a14:foregroundMark x1="64617" y1="66987" x2="64617" y2="66987"/>
                        <a14:foregroundMark x1="75205" y1="70250" x2="75205" y2="70250"/>
                        <a14:foregroundMark x1="76093" y1="56910" x2="76093" y2="56910"/>
                        <a14:foregroundMark x1="70560" y1="53935" x2="66257" y2="57678"/>
                        <a14:foregroundMark x1="66257" y1="57678" x2="66257" y2="57678"/>
                        <a14:foregroundMark x1="63934" y1="62476" x2="62090" y2="65739"/>
                        <a14:foregroundMark x1="50820" y1="72073" x2="43101" y2="77831"/>
                        <a14:foregroundMark x1="43101" y1="77831" x2="43101" y2="77831"/>
                        <a14:foregroundMark x1="39344" y1="76583" x2="37842" y2="77639"/>
                        <a14:foregroundMark x1="35519" y1="75048" x2="35519" y2="75048"/>
                        <a14:foregroundMark x1="24044" y1="61708" x2="22951" y2="59213"/>
                        <a14:foregroundMark x1="20287" y1="49424" x2="20287" y2="47889"/>
                        <a14:foregroundMark x1="22063" y1="37044" x2="29098" y2="33013"/>
                        <a14:foregroundMark x1="29098" y1="33013" x2="29098" y2="33013"/>
                        <a14:foregroundMark x1="38046" y1="25912" x2="41803" y2="27447"/>
                        <a14:foregroundMark x1="62637" y1="27447" x2="64959" y2="30518"/>
                        <a14:foregroundMark x1="65369" y1="24664" x2="41872" y2="25240"/>
                        <a14:foregroundMark x1="41872" y1="25240" x2="22541" y2="36084"/>
                        <a14:foregroundMark x1="22541" y1="36084" x2="18648" y2="48464"/>
                        <a14:foregroundMark x1="18648" y1="48464" x2="17896" y2="58925"/>
                        <a14:foregroundMark x1="17896" y1="58925" x2="23292" y2="81382"/>
                        <a14:foregroundMark x1="23292" y1="81382" x2="33197" y2="83973"/>
                        <a14:foregroundMark x1="33197" y1="83973" x2="82514" y2="76008"/>
                        <a14:foregroundMark x1="82514" y1="76008" x2="81831" y2="49904"/>
                        <a14:foregroundMark x1="81831" y1="49904" x2="77527" y2="31382"/>
                        <a14:foregroundMark x1="77527" y1="31382" x2="72336" y2="25432"/>
                        <a14:foregroundMark x1="72336" y1="25432" x2="61544" y2="24184"/>
                        <a14:foregroundMark x1="85451" y1="25240" x2="85451" y2="25240"/>
                        <a14:foregroundMark x1="69672" y1="69578" x2="69672" y2="69578"/>
                        <a14:foregroundMark x1="52254" y1="49616" x2="52254" y2="49616"/>
                        <a14:foregroundMark x1="66393" y1="41843" x2="50205" y2="45681"/>
                        <a14:foregroundMark x1="50205" y1="45681" x2="41940" y2="55278"/>
                        <a14:foregroundMark x1="41940" y1="55278" x2="37568" y2="65835"/>
                        <a14:foregroundMark x1="37568" y1="65835" x2="45833" y2="74760"/>
                        <a14:foregroundMark x1="45833" y1="74760" x2="59495" y2="75048"/>
                        <a14:foregroundMark x1="59495" y1="75048" x2="68306" y2="68906"/>
                        <a14:foregroundMark x1="68306" y1="68906" x2="76981" y2="57582"/>
                        <a14:foregroundMark x1="76981" y1="57582" x2="71243" y2="42802"/>
                        <a14:foregroundMark x1="71243" y1="42802" x2="55464" y2="31478"/>
                        <a14:foregroundMark x1="61749" y1="87716" x2="25137" y2="86948"/>
                        <a14:foregroundMark x1="14686" y1="13340" x2="8948" y2="14395"/>
                      </a14:backgroundRemoval>
                    </a14:imgEffect>
                  </a14:imgLayer>
                </a14:imgProps>
              </a:ext>
              <a:ext uri="{28A0092B-C50C-407E-A947-70E740481C1C}">
                <a14:useLocalDpi xmlns:a14="http://schemas.microsoft.com/office/drawing/2010/main" val="0"/>
              </a:ext>
            </a:extLst>
          </a:blip>
          <a:stretch>
            <a:fillRect/>
          </a:stretch>
        </p:blipFill>
        <p:spPr>
          <a:xfrm>
            <a:off x="8832850" y="2168462"/>
            <a:ext cx="11073528" cy="7889887"/>
          </a:xfrm>
          <a:prstGeom prst="rect">
            <a:avLst/>
          </a:prstGeom>
          <a:noFill/>
        </p:spPr>
      </p:pic>
    </p:spTree>
    <p:extLst>
      <p:ext uri="{BB962C8B-B14F-4D97-AF65-F5344CB8AC3E}">
        <p14:creationId xmlns:p14="http://schemas.microsoft.com/office/powerpoint/2010/main" val="4286680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430B7D-8E4C-D4DF-E3A8-839A5F4EF757}"/>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6F19EC79-831C-03B9-9460-635A2A3C2CDB}"/>
              </a:ext>
            </a:extLst>
          </p:cNvPr>
          <p:cNvSpPr txBox="1">
            <a:spLocks noGrp="1"/>
          </p:cNvSpPr>
          <p:nvPr>
            <p:ph type="body" idx="1"/>
          </p:nvPr>
        </p:nvSpPr>
        <p:spPr>
          <a:xfrm>
            <a:off x="755650" y="1118242"/>
            <a:ext cx="5486400" cy="1695980"/>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AGENDA</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8D6ADDA6-978C-12E9-1599-61C80B709A89}"/>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61A896CF-8D1B-8DAC-5798-C3E593B8BEDA}"/>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pic>
        <p:nvPicPr>
          <p:cNvPr id="2050" name="Picture 2" descr="GitHub - torch-points3d/torch-points3d: Pytorch framework for doing deep  learning on point clouds.">
            <a:extLst>
              <a:ext uri="{FF2B5EF4-FFF2-40B4-BE49-F238E27FC236}">
                <a16:creationId xmlns:a16="http://schemas.microsoft.com/office/drawing/2014/main" id="{358E386F-E8F7-91FB-BBBD-CE897DE913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61450" y="1966232"/>
            <a:ext cx="13614400" cy="6807200"/>
          </a:xfrm>
          <a:prstGeom prst="rect">
            <a:avLst/>
          </a:prstGeom>
          <a:noFill/>
          <a:extLst>
            <a:ext uri="{909E8E84-426E-40DD-AFC4-6F175D3DCCD1}">
              <a14:hiddenFill xmlns:a14="http://schemas.microsoft.com/office/drawing/2010/main">
                <a:solidFill>
                  <a:srgbClr val="FFFFFF"/>
                </a:solidFill>
              </a14:hiddenFill>
            </a:ext>
          </a:extLst>
        </p:spPr>
      </p:pic>
      <p:sp>
        <p:nvSpPr>
          <p:cNvPr id="3" name="object 118">
            <a:extLst>
              <a:ext uri="{FF2B5EF4-FFF2-40B4-BE49-F238E27FC236}">
                <a16:creationId xmlns:a16="http://schemas.microsoft.com/office/drawing/2014/main" id="{96CDB6B9-5969-8F16-6BC6-10E242A04907}"/>
              </a:ext>
            </a:extLst>
          </p:cNvPr>
          <p:cNvSpPr txBox="1"/>
          <p:nvPr/>
        </p:nvSpPr>
        <p:spPr>
          <a:xfrm>
            <a:off x="755650" y="2396967"/>
            <a:ext cx="11430000" cy="7829708"/>
          </a:xfrm>
          <a:prstGeom prst="rect">
            <a:avLst/>
          </a:prstGeom>
        </p:spPr>
        <p:txBody>
          <a:bodyPr vert="horz" wrap="square" lIns="0" tIns="12065" rIns="0" bIns="0" rtlCol="0">
            <a:spAutoFit/>
          </a:bodyPr>
          <a:lstStyle/>
          <a:p>
            <a:pPr>
              <a:lnSpc>
                <a:spcPct val="200000"/>
              </a:lnSpc>
              <a:spcBef>
                <a:spcPts val="75"/>
              </a:spcBef>
            </a:pPr>
            <a:endParaRPr sz="1900" dirty="0">
              <a:latin typeface="InputMono"/>
              <a:cs typeface="InputMono"/>
            </a:endParaRPr>
          </a:p>
          <a:p>
            <a:pPr marL="355600" indent="-342900" rtl="0">
              <a:lnSpc>
                <a:spcPct val="200000"/>
              </a:lnSpc>
              <a:buFont typeface="Arial" panose="020B0604020202020204" pitchFamily="34" charset="0"/>
              <a:buChar char="•"/>
            </a:pPr>
            <a:r>
              <a:rPr lang="en-GB" sz="3600" spc="-10" dirty="0" err="1">
                <a:solidFill>
                  <a:srgbClr val="163794"/>
                </a:solidFill>
                <a:latin typeface="InputMono Light" panose="02000509020000090004" pitchFamily="49" charset="0"/>
                <a:cs typeface="InputMono"/>
              </a:rPr>
              <a:t>pytorch</a:t>
            </a:r>
            <a:r>
              <a:rPr lang="en-GB" sz="3600" spc="-10" dirty="0">
                <a:solidFill>
                  <a:srgbClr val="163794"/>
                </a:solidFill>
                <a:latin typeface="InputMono Light" panose="02000509020000090004" pitchFamily="49" charset="0"/>
                <a:cs typeface="InputMono"/>
              </a:rPr>
              <a:t> fundamentals and advantages</a:t>
            </a:r>
          </a:p>
          <a:p>
            <a:pPr marL="355600" indent="-342900" rtl="0">
              <a:lnSpc>
                <a:spcPct val="200000"/>
              </a:lnSpc>
              <a:buFont typeface="Arial" panose="020B0604020202020204" pitchFamily="34" charset="0"/>
              <a:buChar char="•"/>
            </a:pPr>
            <a:r>
              <a:rPr lang="en-GB" sz="3600" spc="-10" dirty="0">
                <a:solidFill>
                  <a:srgbClr val="163794"/>
                </a:solidFill>
                <a:latin typeface="InputMono Light" panose="02000509020000090004" pitchFamily="49" charset="0"/>
                <a:cs typeface="InputMono"/>
              </a:rPr>
              <a:t>working with tensors</a:t>
            </a:r>
          </a:p>
          <a:p>
            <a:pPr marL="355600" indent="-342900" rtl="0">
              <a:lnSpc>
                <a:spcPct val="200000"/>
              </a:lnSpc>
              <a:buFont typeface="Arial" panose="020B0604020202020204" pitchFamily="34" charset="0"/>
              <a:buChar char="•"/>
            </a:pPr>
            <a:r>
              <a:rPr lang="en-GB" sz="3600" spc="-10" dirty="0">
                <a:solidFill>
                  <a:srgbClr val="163794"/>
                </a:solidFill>
                <a:latin typeface="InputMono Light" panose="02000509020000090004" pitchFamily="49" charset="0"/>
                <a:cs typeface="InputMono"/>
              </a:rPr>
              <a:t>tensor operations and manipulation</a:t>
            </a:r>
          </a:p>
          <a:p>
            <a:pPr marL="355600" indent="-342900" rtl="0">
              <a:lnSpc>
                <a:spcPct val="200000"/>
              </a:lnSpc>
              <a:buFont typeface="Arial" panose="020B0604020202020204" pitchFamily="34" charset="0"/>
              <a:buChar char="•"/>
            </a:pPr>
            <a:r>
              <a:rPr lang="en-GB" sz="3600" spc="-10" dirty="0">
                <a:solidFill>
                  <a:srgbClr val="163794"/>
                </a:solidFill>
                <a:latin typeface="InputMono Light" panose="02000509020000090004" pitchFamily="49" charset="0"/>
                <a:cs typeface="InputMono"/>
              </a:rPr>
              <a:t>automatic differentiation (</a:t>
            </a:r>
            <a:r>
              <a:rPr lang="en-GB" sz="3600" spc="-10" dirty="0" err="1">
                <a:solidFill>
                  <a:srgbClr val="163794"/>
                </a:solidFill>
                <a:latin typeface="InputMono Light" panose="02000509020000090004" pitchFamily="49" charset="0"/>
                <a:cs typeface="InputMono"/>
              </a:rPr>
              <a:t>autograd</a:t>
            </a:r>
            <a:r>
              <a:rPr lang="en-GB" sz="3600" spc="-10" dirty="0">
                <a:solidFill>
                  <a:srgbClr val="163794"/>
                </a:solidFill>
                <a:latin typeface="InputMono Light" panose="02000509020000090004" pitchFamily="49" charset="0"/>
                <a:cs typeface="InputMono"/>
              </a:rPr>
              <a:t>)</a:t>
            </a:r>
          </a:p>
          <a:p>
            <a:pPr marL="355600" indent="-342900" rtl="0">
              <a:lnSpc>
                <a:spcPct val="200000"/>
              </a:lnSpc>
              <a:buFont typeface="Arial" panose="020B0604020202020204" pitchFamily="34" charset="0"/>
              <a:buChar char="•"/>
            </a:pPr>
            <a:r>
              <a:rPr lang="en-GB" sz="3600" spc="-10" dirty="0">
                <a:solidFill>
                  <a:srgbClr val="163794"/>
                </a:solidFill>
                <a:latin typeface="InputMono Light" panose="02000509020000090004" pitchFamily="49" charset="0"/>
                <a:cs typeface="InputMono"/>
              </a:rPr>
              <a:t>moving from data to tensors</a:t>
            </a:r>
          </a:p>
          <a:p>
            <a:pPr marL="355600" indent="-342900" rtl="0">
              <a:lnSpc>
                <a:spcPct val="200000"/>
              </a:lnSpc>
              <a:buFont typeface="Arial" panose="020B0604020202020204" pitchFamily="34" charset="0"/>
              <a:buChar char="•"/>
            </a:pPr>
            <a:r>
              <a:rPr lang="en-GB" sz="3600" spc="-10" dirty="0" err="1">
                <a:solidFill>
                  <a:srgbClr val="163794"/>
                </a:solidFill>
                <a:latin typeface="InputMono Light" panose="02000509020000090004" pitchFamily="49" charset="0"/>
                <a:cs typeface="InputMono"/>
              </a:rPr>
              <a:t>gpu</a:t>
            </a:r>
            <a:r>
              <a:rPr lang="en-GB" sz="3600" spc="-10" dirty="0">
                <a:solidFill>
                  <a:srgbClr val="163794"/>
                </a:solidFill>
                <a:latin typeface="InputMono Light" panose="02000509020000090004" pitchFamily="49" charset="0"/>
                <a:cs typeface="InputMono"/>
              </a:rPr>
              <a:t> acceleration</a:t>
            </a:r>
          </a:p>
          <a:p>
            <a:pPr marL="12700" rtl="0"/>
            <a:endParaRPr sz="1900" dirty="0">
              <a:latin typeface="InputMono"/>
              <a:cs typeface="InputMono"/>
            </a:endParaRPr>
          </a:p>
          <a:p>
            <a:pPr>
              <a:lnSpc>
                <a:spcPct val="100000"/>
              </a:lnSpc>
              <a:spcBef>
                <a:spcPts val="40"/>
              </a:spcBef>
            </a:pPr>
            <a:endParaRPr sz="1900" dirty="0">
              <a:latin typeface="InputMono"/>
              <a:cs typeface="InputMono"/>
            </a:endParaRPr>
          </a:p>
        </p:txBody>
      </p:sp>
      <p:sp>
        <p:nvSpPr>
          <p:cNvPr id="4" name="object 145">
            <a:extLst>
              <a:ext uri="{FF2B5EF4-FFF2-40B4-BE49-F238E27FC236}">
                <a16:creationId xmlns:a16="http://schemas.microsoft.com/office/drawing/2014/main" id="{69F628A4-FE5C-BF25-0F33-125CC029C518}"/>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sz="4250" spc="-25" dirty="0">
                <a:solidFill>
                  <a:srgbClr val="163794"/>
                </a:solidFill>
                <a:latin typeface="InputMono Light" panose="02000509020000090004" pitchFamily="49" charset="0"/>
                <a:cs typeface="InputMono"/>
              </a:rPr>
              <a:t>0</a:t>
            </a:r>
            <a:r>
              <a:rPr lang="en-GB" sz="4250" spc="-25" dirty="0">
                <a:solidFill>
                  <a:srgbClr val="163794"/>
                </a:solidFill>
                <a:latin typeface="InputMono Light" panose="02000509020000090004" pitchFamily="49" charset="0"/>
                <a:cs typeface="InputMono"/>
              </a:rPr>
              <a:t>1</a:t>
            </a:r>
            <a:endParaRPr sz="4250" dirty="0">
              <a:latin typeface="InputMono Light" panose="02000509020000090004" pitchFamily="49" charset="0"/>
              <a:cs typeface="InputMono"/>
            </a:endParaRPr>
          </a:p>
        </p:txBody>
      </p:sp>
      <p:grpSp>
        <p:nvGrpSpPr>
          <p:cNvPr id="5" name="object 3">
            <a:extLst>
              <a:ext uri="{FF2B5EF4-FFF2-40B4-BE49-F238E27FC236}">
                <a16:creationId xmlns:a16="http://schemas.microsoft.com/office/drawing/2014/main" id="{56073926-6FF8-1E9D-8926-8C2F1104D4D8}"/>
              </a:ext>
            </a:extLst>
          </p:cNvPr>
          <p:cNvGrpSpPr/>
          <p:nvPr/>
        </p:nvGrpSpPr>
        <p:grpSpPr>
          <a:xfrm>
            <a:off x="17363647" y="9182684"/>
            <a:ext cx="1751330" cy="1751330"/>
            <a:chOff x="1032015" y="7563474"/>
            <a:chExt cx="1751330" cy="1751330"/>
          </a:xfrm>
        </p:grpSpPr>
        <p:sp>
          <p:nvSpPr>
            <p:cNvPr id="6" name="object 4">
              <a:extLst>
                <a:ext uri="{FF2B5EF4-FFF2-40B4-BE49-F238E27FC236}">
                  <a16:creationId xmlns:a16="http://schemas.microsoft.com/office/drawing/2014/main" id="{B02A8F88-0168-FF5D-CE2A-2A7A27CD2A17}"/>
                </a:ext>
              </a:extLst>
            </p:cNvPr>
            <p:cNvSpPr/>
            <p:nvPr/>
          </p:nvSpPr>
          <p:spPr>
            <a:xfrm>
              <a:off x="1032015" y="7563474"/>
              <a:ext cx="1751330" cy="1751330"/>
            </a:xfrm>
            <a:custGeom>
              <a:avLst/>
              <a:gdLst/>
              <a:ahLst/>
              <a:cxnLst/>
              <a:rect l="l" t="t" r="r" b="b"/>
              <a:pathLst>
                <a:path w="1751330" h="1751329">
                  <a:moveTo>
                    <a:pt x="875617" y="0"/>
                  </a:moveTo>
                  <a:lnTo>
                    <a:pt x="827574" y="1295"/>
                  </a:lnTo>
                  <a:lnTo>
                    <a:pt x="780209" y="5138"/>
                  </a:lnTo>
                  <a:lnTo>
                    <a:pt x="733588" y="11460"/>
                  </a:lnTo>
                  <a:lnTo>
                    <a:pt x="687777" y="20196"/>
                  </a:lnTo>
                  <a:lnTo>
                    <a:pt x="642844" y="31278"/>
                  </a:lnTo>
                  <a:lnTo>
                    <a:pt x="598855" y="44639"/>
                  </a:lnTo>
                  <a:lnTo>
                    <a:pt x="555877" y="60214"/>
                  </a:lnTo>
                  <a:lnTo>
                    <a:pt x="513977" y="77935"/>
                  </a:lnTo>
                  <a:lnTo>
                    <a:pt x="473221" y="97735"/>
                  </a:lnTo>
                  <a:lnTo>
                    <a:pt x="433677" y="119548"/>
                  </a:lnTo>
                  <a:lnTo>
                    <a:pt x="395411" y="143307"/>
                  </a:lnTo>
                  <a:lnTo>
                    <a:pt x="358490" y="168944"/>
                  </a:lnTo>
                  <a:lnTo>
                    <a:pt x="322980" y="196394"/>
                  </a:lnTo>
                  <a:lnTo>
                    <a:pt x="288949" y="225590"/>
                  </a:lnTo>
                  <a:lnTo>
                    <a:pt x="256463" y="256464"/>
                  </a:lnTo>
                  <a:lnTo>
                    <a:pt x="225589" y="288951"/>
                  </a:lnTo>
                  <a:lnTo>
                    <a:pt x="196393" y="322982"/>
                  </a:lnTo>
                  <a:lnTo>
                    <a:pt x="168944" y="358492"/>
                  </a:lnTo>
                  <a:lnTo>
                    <a:pt x="143306" y="395414"/>
                  </a:lnTo>
                  <a:lnTo>
                    <a:pt x="119548" y="433680"/>
                  </a:lnTo>
                  <a:lnTo>
                    <a:pt x="97735" y="473225"/>
                  </a:lnTo>
                  <a:lnTo>
                    <a:pt x="77935" y="513981"/>
                  </a:lnTo>
                  <a:lnTo>
                    <a:pt x="60214" y="555882"/>
                  </a:lnTo>
                  <a:lnTo>
                    <a:pt x="44639" y="598860"/>
                  </a:lnTo>
                  <a:lnTo>
                    <a:pt x="31278" y="642850"/>
                  </a:lnTo>
                  <a:lnTo>
                    <a:pt x="20196" y="687784"/>
                  </a:lnTo>
                  <a:lnTo>
                    <a:pt x="11460" y="733595"/>
                  </a:lnTo>
                  <a:lnTo>
                    <a:pt x="5138" y="780218"/>
                  </a:lnTo>
                  <a:lnTo>
                    <a:pt x="1295" y="827584"/>
                  </a:lnTo>
                  <a:lnTo>
                    <a:pt x="0" y="875627"/>
                  </a:lnTo>
                  <a:lnTo>
                    <a:pt x="1295" y="923671"/>
                  </a:lnTo>
                  <a:lnTo>
                    <a:pt x="5138" y="971037"/>
                  </a:lnTo>
                  <a:lnTo>
                    <a:pt x="11460" y="1017659"/>
                  </a:lnTo>
                  <a:lnTo>
                    <a:pt x="20196" y="1063471"/>
                  </a:lnTo>
                  <a:lnTo>
                    <a:pt x="31278" y="1108405"/>
                  </a:lnTo>
                  <a:lnTo>
                    <a:pt x="44639" y="1152394"/>
                  </a:lnTo>
                  <a:lnTo>
                    <a:pt x="60214" y="1195373"/>
                  </a:lnTo>
                  <a:lnTo>
                    <a:pt x="77935" y="1237273"/>
                  </a:lnTo>
                  <a:lnTo>
                    <a:pt x="97735" y="1278030"/>
                  </a:lnTo>
                  <a:lnTo>
                    <a:pt x="119548" y="1317574"/>
                  </a:lnTo>
                  <a:lnTo>
                    <a:pt x="143306" y="1355841"/>
                  </a:lnTo>
                  <a:lnTo>
                    <a:pt x="168944" y="1392763"/>
                  </a:lnTo>
                  <a:lnTo>
                    <a:pt x="196393" y="1428273"/>
                  </a:lnTo>
                  <a:lnTo>
                    <a:pt x="225589" y="1462304"/>
                  </a:lnTo>
                  <a:lnTo>
                    <a:pt x="256463" y="1494790"/>
                  </a:lnTo>
                  <a:lnTo>
                    <a:pt x="288949" y="1525665"/>
                  </a:lnTo>
                  <a:lnTo>
                    <a:pt x="322980" y="1554860"/>
                  </a:lnTo>
                  <a:lnTo>
                    <a:pt x="358490" y="1582310"/>
                  </a:lnTo>
                  <a:lnTo>
                    <a:pt x="395411" y="1607948"/>
                  </a:lnTo>
                  <a:lnTo>
                    <a:pt x="433677" y="1631707"/>
                  </a:lnTo>
                  <a:lnTo>
                    <a:pt x="473221" y="1653519"/>
                  </a:lnTo>
                  <a:lnTo>
                    <a:pt x="513977" y="1673320"/>
                  </a:lnTo>
                  <a:lnTo>
                    <a:pt x="555877" y="1691041"/>
                  </a:lnTo>
                  <a:lnTo>
                    <a:pt x="598855" y="1706615"/>
                  </a:lnTo>
                  <a:lnTo>
                    <a:pt x="642844" y="1719977"/>
                  </a:lnTo>
                  <a:lnTo>
                    <a:pt x="687777" y="1731059"/>
                  </a:lnTo>
                  <a:lnTo>
                    <a:pt x="733588" y="1739795"/>
                  </a:lnTo>
                  <a:lnTo>
                    <a:pt x="780209" y="1746117"/>
                  </a:lnTo>
                  <a:lnTo>
                    <a:pt x="827574" y="1749959"/>
                  </a:lnTo>
                  <a:lnTo>
                    <a:pt x="875617" y="1751255"/>
                  </a:lnTo>
                  <a:lnTo>
                    <a:pt x="923660" y="1749959"/>
                  </a:lnTo>
                  <a:lnTo>
                    <a:pt x="971026" y="1746117"/>
                  </a:lnTo>
                  <a:lnTo>
                    <a:pt x="1017649" y="1739795"/>
                  </a:lnTo>
                  <a:lnTo>
                    <a:pt x="1063460" y="1731059"/>
                  </a:lnTo>
                  <a:lnTo>
                    <a:pt x="1108394" y="1719977"/>
                  </a:lnTo>
                  <a:lnTo>
                    <a:pt x="1152384" y="1706615"/>
                  </a:lnTo>
                  <a:lnTo>
                    <a:pt x="1195362" y="1691041"/>
                  </a:lnTo>
                  <a:lnTo>
                    <a:pt x="1237263" y="1673320"/>
                  </a:lnTo>
                  <a:lnTo>
                    <a:pt x="1278019" y="1653519"/>
                  </a:lnTo>
                  <a:lnTo>
                    <a:pt x="1317564" y="1631707"/>
                  </a:lnTo>
                  <a:lnTo>
                    <a:pt x="1355830" y="1607948"/>
                  </a:lnTo>
                  <a:lnTo>
                    <a:pt x="1392752" y="1582310"/>
                  </a:lnTo>
                  <a:lnTo>
                    <a:pt x="1428262" y="1554860"/>
                  </a:lnTo>
                  <a:lnTo>
                    <a:pt x="1462294" y="1525665"/>
                  </a:lnTo>
                  <a:lnTo>
                    <a:pt x="1494780" y="1494790"/>
                  </a:lnTo>
                  <a:lnTo>
                    <a:pt x="1525654" y="1462304"/>
                  </a:lnTo>
                  <a:lnTo>
                    <a:pt x="1554850" y="1428273"/>
                  </a:lnTo>
                  <a:lnTo>
                    <a:pt x="1582300" y="1392763"/>
                  </a:lnTo>
                  <a:lnTo>
                    <a:pt x="1607938" y="1355841"/>
                  </a:lnTo>
                  <a:lnTo>
                    <a:pt x="1631696" y="1317574"/>
                  </a:lnTo>
                  <a:lnTo>
                    <a:pt x="1653509" y="1278030"/>
                  </a:lnTo>
                  <a:lnTo>
                    <a:pt x="1673309" y="1237273"/>
                  </a:lnTo>
                  <a:lnTo>
                    <a:pt x="1691030" y="1195373"/>
                  </a:lnTo>
                  <a:lnTo>
                    <a:pt x="1706605" y="1152394"/>
                  </a:lnTo>
                  <a:lnTo>
                    <a:pt x="1719966" y="1108405"/>
                  </a:lnTo>
                  <a:lnTo>
                    <a:pt x="1731049" y="1063471"/>
                  </a:lnTo>
                  <a:lnTo>
                    <a:pt x="1739784" y="1017659"/>
                  </a:lnTo>
                  <a:lnTo>
                    <a:pt x="1746107" y="971037"/>
                  </a:lnTo>
                  <a:lnTo>
                    <a:pt x="1749949" y="923671"/>
                  </a:lnTo>
                  <a:lnTo>
                    <a:pt x="1751245" y="875627"/>
                  </a:lnTo>
                  <a:lnTo>
                    <a:pt x="1749949" y="827584"/>
                  </a:lnTo>
                  <a:lnTo>
                    <a:pt x="1746107" y="780218"/>
                  </a:lnTo>
                  <a:lnTo>
                    <a:pt x="1739784" y="733595"/>
                  </a:lnTo>
                  <a:lnTo>
                    <a:pt x="1731049" y="687784"/>
                  </a:lnTo>
                  <a:lnTo>
                    <a:pt x="1719966" y="642850"/>
                  </a:lnTo>
                  <a:lnTo>
                    <a:pt x="1706605" y="598860"/>
                  </a:lnTo>
                  <a:lnTo>
                    <a:pt x="1691030" y="555882"/>
                  </a:lnTo>
                  <a:lnTo>
                    <a:pt x="1673309" y="513981"/>
                  </a:lnTo>
                  <a:lnTo>
                    <a:pt x="1653509" y="473225"/>
                  </a:lnTo>
                  <a:lnTo>
                    <a:pt x="1631696" y="433680"/>
                  </a:lnTo>
                  <a:lnTo>
                    <a:pt x="1607938" y="395414"/>
                  </a:lnTo>
                  <a:lnTo>
                    <a:pt x="1582300" y="358492"/>
                  </a:lnTo>
                  <a:lnTo>
                    <a:pt x="1554850" y="322982"/>
                  </a:lnTo>
                  <a:lnTo>
                    <a:pt x="1525654" y="288951"/>
                  </a:lnTo>
                  <a:lnTo>
                    <a:pt x="1494780" y="256464"/>
                  </a:lnTo>
                  <a:lnTo>
                    <a:pt x="1462294" y="225590"/>
                  </a:lnTo>
                  <a:lnTo>
                    <a:pt x="1428262" y="196394"/>
                  </a:lnTo>
                  <a:lnTo>
                    <a:pt x="1392752" y="168944"/>
                  </a:lnTo>
                  <a:lnTo>
                    <a:pt x="1355830" y="143307"/>
                  </a:lnTo>
                  <a:lnTo>
                    <a:pt x="1317564" y="119548"/>
                  </a:lnTo>
                  <a:lnTo>
                    <a:pt x="1278019" y="97735"/>
                  </a:lnTo>
                  <a:lnTo>
                    <a:pt x="1237263" y="77935"/>
                  </a:lnTo>
                  <a:lnTo>
                    <a:pt x="1195362" y="60214"/>
                  </a:lnTo>
                  <a:lnTo>
                    <a:pt x="1152384" y="44639"/>
                  </a:lnTo>
                  <a:lnTo>
                    <a:pt x="1108394" y="31278"/>
                  </a:lnTo>
                  <a:lnTo>
                    <a:pt x="1063460" y="20196"/>
                  </a:lnTo>
                  <a:lnTo>
                    <a:pt x="1017649" y="11460"/>
                  </a:lnTo>
                  <a:lnTo>
                    <a:pt x="971026" y="5138"/>
                  </a:lnTo>
                  <a:lnTo>
                    <a:pt x="923660" y="1295"/>
                  </a:lnTo>
                  <a:lnTo>
                    <a:pt x="875617" y="0"/>
                  </a:lnTo>
                  <a:close/>
                </a:path>
              </a:pathLst>
            </a:custGeom>
            <a:solidFill>
              <a:srgbClr val="163794"/>
            </a:solidFill>
          </p:spPr>
          <p:txBody>
            <a:bodyPr wrap="square" lIns="0" tIns="0" rIns="0" bIns="0" rtlCol="0"/>
            <a:lstStyle/>
            <a:p>
              <a:endParaRPr/>
            </a:p>
          </p:txBody>
        </p:sp>
        <p:sp>
          <p:nvSpPr>
            <p:cNvPr id="7" name="object 5">
              <a:extLst>
                <a:ext uri="{FF2B5EF4-FFF2-40B4-BE49-F238E27FC236}">
                  <a16:creationId xmlns:a16="http://schemas.microsoft.com/office/drawing/2014/main" id="{AF2A4DD3-A2A6-BB3D-B1F3-FDD7AFC8A2BC}"/>
                </a:ext>
              </a:extLst>
            </p:cNvPr>
            <p:cNvSpPr/>
            <p:nvPr/>
          </p:nvSpPr>
          <p:spPr>
            <a:xfrm>
              <a:off x="1749465" y="7973633"/>
              <a:ext cx="481965" cy="963294"/>
            </a:xfrm>
            <a:custGeom>
              <a:avLst/>
              <a:gdLst/>
              <a:ahLst/>
              <a:cxnLst/>
              <a:rect l="l" t="t" r="r" b="b"/>
              <a:pathLst>
                <a:path w="481964" h="963295">
                  <a:moveTo>
                    <a:pt x="0" y="0"/>
                  </a:moveTo>
                  <a:lnTo>
                    <a:pt x="481618" y="481618"/>
                  </a:lnTo>
                  <a:lnTo>
                    <a:pt x="0" y="963237"/>
                  </a:lnTo>
                </a:path>
              </a:pathLst>
            </a:custGeom>
            <a:ln w="20941">
              <a:solidFill>
                <a:srgbClr val="DADADA"/>
              </a:solidFill>
            </a:ln>
          </p:spPr>
          <p:txBody>
            <a:bodyPr wrap="square" lIns="0" tIns="0" rIns="0" bIns="0" rtlCol="0"/>
            <a:lstStyle/>
            <a:p>
              <a:endParaRPr/>
            </a:p>
          </p:txBody>
        </p:sp>
      </p:grpSp>
      <p:sp>
        <p:nvSpPr>
          <p:cNvPr id="8" name="object 10">
            <a:extLst>
              <a:ext uri="{FF2B5EF4-FFF2-40B4-BE49-F238E27FC236}">
                <a16:creationId xmlns:a16="http://schemas.microsoft.com/office/drawing/2014/main" id="{749C0680-6965-21ED-7821-18949B4E6CFB}"/>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Tree>
    <p:extLst>
      <p:ext uri="{BB962C8B-B14F-4D97-AF65-F5344CB8AC3E}">
        <p14:creationId xmlns:p14="http://schemas.microsoft.com/office/powerpoint/2010/main" val="2525963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0" name="object 140" descr="$PPTXTitle"/>
          <p:cNvSpPr txBox="1">
            <a:spLocks noGrp="1"/>
          </p:cNvSpPr>
          <p:nvPr>
            <p:ph type="title"/>
          </p:nvPr>
        </p:nvSpPr>
        <p:spPr>
          <a:xfrm>
            <a:off x="586336" y="879118"/>
            <a:ext cx="9770514" cy="5493812"/>
          </a:xfrm>
          <a:prstGeom prst="rect">
            <a:avLst/>
          </a:prstGeom>
        </p:spPr>
        <p:txBody>
          <a:bodyPr vert="horz" wrap="square" lIns="0" tIns="15240" rIns="0" bIns="0" rtlCol="0">
            <a:spAutoFit/>
          </a:bodyPr>
          <a:lstStyle/>
          <a:p>
            <a:pPr marL="12700">
              <a:lnSpc>
                <a:spcPct val="100000"/>
              </a:lnSpc>
              <a:spcBef>
                <a:spcPts val="120"/>
              </a:spcBef>
            </a:pPr>
            <a:r>
              <a:rPr lang="en-GB" sz="3200" dirty="0">
                <a:solidFill>
                  <a:srgbClr val="163794"/>
                </a:solidFill>
                <a:latin typeface="InputMono Light" panose="02000509020000090004" pitchFamily="49" charset="0"/>
              </a:rPr>
              <a:t>deep learning is a subset of machine learning where models learn directly from data. inspired by the structure and function of the human brain.</a:t>
            </a:r>
            <a:br>
              <a:rPr lang="en-GB" sz="3200" dirty="0">
                <a:solidFill>
                  <a:srgbClr val="163794"/>
                </a:solidFill>
                <a:latin typeface="InputMono Light" panose="02000509020000090004" pitchFamily="49" charset="0"/>
              </a:rPr>
            </a:br>
            <a:br>
              <a:rPr lang="en-GB" sz="3200" dirty="0">
                <a:solidFill>
                  <a:srgbClr val="163794"/>
                </a:solidFill>
                <a:latin typeface="InputMono Light" panose="02000509020000090004" pitchFamily="49" charset="0"/>
              </a:rPr>
            </a:br>
            <a:r>
              <a:rPr lang="en-GB" sz="3200" dirty="0">
                <a:solidFill>
                  <a:srgbClr val="163794"/>
                </a:solidFill>
                <a:latin typeface="InputMono Light" panose="02000509020000090004" pitchFamily="49" charset="0"/>
              </a:rPr>
              <a:t>just like humans learn to recognize cats by seeing many pictures of cats, deep learning models learn patterns from data — not rules programmed by hand.</a:t>
            </a:r>
            <a:br>
              <a:rPr lang="en-GB" sz="3600" spc="590" dirty="0">
                <a:solidFill>
                  <a:srgbClr val="163794"/>
                </a:solidFill>
                <a:latin typeface="InputMono Light" panose="02000509020000090004" pitchFamily="49" charset="0"/>
              </a:rPr>
            </a:br>
            <a:endParaRPr lang="en-GB" sz="3600" dirty="0">
              <a:latin typeface="InputMono Light" panose="02000509020000090004" pitchFamily="49" charset="0"/>
            </a:endParaRPr>
          </a:p>
        </p:txBody>
      </p:sp>
      <p:sp>
        <p:nvSpPr>
          <p:cNvPr id="145" name="object 145"/>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sz="4250" spc="-25" dirty="0">
                <a:solidFill>
                  <a:srgbClr val="163794"/>
                </a:solidFill>
                <a:latin typeface="InputMono Light" panose="02000509020000090004" pitchFamily="49" charset="0"/>
                <a:cs typeface="InputMono"/>
              </a:rPr>
              <a:t>0</a:t>
            </a:r>
            <a:r>
              <a:rPr lang="en-GB" sz="4250" spc="-25" dirty="0">
                <a:solidFill>
                  <a:srgbClr val="163794"/>
                </a:solidFill>
                <a:latin typeface="InputMono Light" panose="02000509020000090004" pitchFamily="49" charset="0"/>
                <a:cs typeface="InputMono"/>
              </a:rPr>
              <a:t>2</a:t>
            </a:r>
            <a:endParaRPr sz="4250" dirty="0">
              <a:latin typeface="InputMono Light" panose="02000509020000090004" pitchFamily="49" charset="0"/>
              <a:cs typeface="InputMono"/>
            </a:endParaRPr>
          </a:p>
        </p:txBody>
      </p:sp>
      <p:pic>
        <p:nvPicPr>
          <p:cNvPr id="3078" name="Picture 6" descr="How Neural Radiance Fields (NeRF) and Instant Neural Graphics Primitives  work | AI Summer">
            <a:extLst>
              <a:ext uri="{FF2B5EF4-FFF2-40B4-BE49-F238E27FC236}">
                <a16:creationId xmlns:a16="http://schemas.microsoft.com/office/drawing/2014/main" id="{C3731E0E-7E1D-336A-C192-473E0722325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6742" b="89888" l="9939" r="89939">
                        <a14:foregroundMark x1="19758" y1="55431" x2="17091" y2="51124"/>
                        <a14:foregroundMark x1="26182" y1="19101" x2="23515" y2="16105"/>
                        <a14:foregroundMark x1="46061" y1="10861" x2="41333" y2="7678"/>
                        <a14:foregroundMark x1="41333" y1="7678" x2="40727" y2="6742"/>
                        <a14:foregroundMark x1="48727" y1="15543" x2="50667" y2="13483"/>
                        <a14:foregroundMark x1="67879" y1="14419" x2="67879" y2="14419"/>
                        <a14:foregroundMark x1="87636" y1="19288" x2="87636" y2="19288"/>
                      </a14:backgroundRemoval>
                    </a14:imgEffect>
                  </a14:imgLayer>
                </a14:imgProps>
              </a:ext>
              <a:ext uri="{28A0092B-C50C-407E-A947-70E740481C1C}">
                <a14:useLocalDpi xmlns:a14="http://schemas.microsoft.com/office/drawing/2010/main" val="0"/>
              </a:ext>
            </a:extLst>
          </a:blip>
          <a:srcRect/>
          <a:stretch>
            <a:fillRect/>
          </a:stretch>
        </p:blipFill>
        <p:spPr bwMode="auto">
          <a:xfrm>
            <a:off x="11195888" y="701675"/>
            <a:ext cx="9226109" cy="597180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Deep Learning for Patient-Independent Epileptic Seizure Prediction Using  Scalp EEG Signals - IEEE Sensors Alert">
            <a:extLst>
              <a:ext uri="{FF2B5EF4-FFF2-40B4-BE49-F238E27FC236}">
                <a16:creationId xmlns:a16="http://schemas.microsoft.com/office/drawing/2014/main" id="{B45C9C42-2E6D-A7A3-1F6A-36EC5F6818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41268" y="5586284"/>
            <a:ext cx="12546543" cy="54776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635C2C-57CE-F768-9BD2-C100E44667B9}"/>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B38EC8AF-B5B9-5882-DF86-0F80B4513BA5}"/>
              </a:ext>
            </a:extLst>
          </p:cNvPr>
          <p:cNvSpPr txBox="1">
            <a:spLocks noGrp="1"/>
          </p:cNvSpPr>
          <p:nvPr>
            <p:ph type="body" idx="1"/>
          </p:nvPr>
        </p:nvSpPr>
        <p:spPr>
          <a:xfrm>
            <a:off x="755650" y="1118242"/>
            <a:ext cx="10515600" cy="1695980"/>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DEEP LEARNING</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821787CA-12C4-B290-9917-DD8B21904EC8}"/>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17B18C41-8481-6786-E3C7-7AE3493897D1}"/>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67AB06DE-E533-2670-DE33-BDCA232325F5}"/>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sz="4250" spc="-25" dirty="0">
                <a:solidFill>
                  <a:srgbClr val="163794"/>
                </a:solidFill>
                <a:latin typeface="InputMono Light" panose="02000509020000090004" pitchFamily="49" charset="0"/>
                <a:cs typeface="InputMono"/>
              </a:rPr>
              <a:t>0</a:t>
            </a:r>
            <a:r>
              <a:rPr lang="en-GB" sz="4250" spc="-25" dirty="0">
                <a:solidFill>
                  <a:srgbClr val="163794"/>
                </a:solidFill>
                <a:latin typeface="InputMono Light" panose="02000509020000090004" pitchFamily="49" charset="0"/>
                <a:cs typeface="InputMono"/>
              </a:rPr>
              <a:t>3</a:t>
            </a:r>
            <a:endParaRPr sz="4250" dirty="0">
              <a:latin typeface="InputMono Light" panose="02000509020000090004" pitchFamily="49" charset="0"/>
              <a:cs typeface="InputMono"/>
            </a:endParaRPr>
          </a:p>
        </p:txBody>
      </p:sp>
      <p:pic>
        <p:nvPicPr>
          <p:cNvPr id="2" name="Picture 1" descr="A screenshot of a video game&#10;&#10;AI-generated content may be incorrect.">
            <a:extLst>
              <a:ext uri="{FF2B5EF4-FFF2-40B4-BE49-F238E27FC236}">
                <a16:creationId xmlns:a16="http://schemas.microsoft.com/office/drawing/2014/main" id="{84B2779F-7921-4ADF-96B0-21D9B448B3FD}"/>
              </a:ext>
            </a:extLst>
          </p:cNvPr>
          <p:cNvPicPr>
            <a:picLocks noChangeAspect="1"/>
          </p:cNvPicPr>
          <p:nvPr/>
        </p:nvPicPr>
        <p:blipFill>
          <a:blip r:embed="rId3"/>
          <a:stretch>
            <a:fillRect/>
          </a:stretch>
        </p:blipFill>
        <p:spPr>
          <a:xfrm>
            <a:off x="2356461" y="2873606"/>
            <a:ext cx="15391178" cy="7323438"/>
          </a:xfrm>
          <a:prstGeom prst="rect">
            <a:avLst/>
          </a:prstGeom>
        </p:spPr>
      </p:pic>
      <p:sp>
        <p:nvSpPr>
          <p:cNvPr id="8" name="object 10">
            <a:extLst>
              <a:ext uri="{FF2B5EF4-FFF2-40B4-BE49-F238E27FC236}">
                <a16:creationId xmlns:a16="http://schemas.microsoft.com/office/drawing/2014/main" id="{98B29AA1-E20F-AAA1-D819-DA5F196E7E84}"/>
              </a:ext>
            </a:extLst>
          </p:cNvPr>
          <p:cNvSpPr/>
          <p:nvPr/>
        </p:nvSpPr>
        <p:spPr>
          <a:xfrm>
            <a:off x="1052720" y="1387475"/>
            <a:ext cx="11285329" cy="304800"/>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Tree>
    <p:extLst>
      <p:ext uri="{BB962C8B-B14F-4D97-AF65-F5344CB8AC3E}">
        <p14:creationId xmlns:p14="http://schemas.microsoft.com/office/powerpoint/2010/main" val="4169223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 name="object 2">
            <a:extLst>
              <a:ext uri="{FF2B5EF4-FFF2-40B4-BE49-F238E27FC236}">
                <a16:creationId xmlns:a16="http://schemas.microsoft.com/office/drawing/2014/main" id="{5A3EC05B-4DB6-9610-3883-DD2C11084C0F}"/>
              </a:ext>
            </a:extLst>
          </p:cNvPr>
          <p:cNvSpPr/>
          <p:nvPr/>
        </p:nvSpPr>
        <p:spPr>
          <a:xfrm>
            <a:off x="-82550" y="-60325"/>
            <a:ext cx="20269200" cy="11582400"/>
          </a:xfrm>
          <a:custGeom>
            <a:avLst/>
            <a:gdLst/>
            <a:ahLst/>
            <a:cxnLst/>
            <a:rect l="l" t="t" r="r" b="b"/>
            <a:pathLst>
              <a:path w="20104100" h="11308715">
                <a:moveTo>
                  <a:pt x="20104099" y="0"/>
                </a:moveTo>
                <a:lnTo>
                  <a:pt x="0" y="0"/>
                </a:lnTo>
                <a:lnTo>
                  <a:pt x="0" y="11308556"/>
                </a:lnTo>
                <a:lnTo>
                  <a:pt x="20104099" y="11308556"/>
                </a:lnTo>
                <a:lnTo>
                  <a:pt x="20104099" y="0"/>
                </a:lnTo>
                <a:close/>
              </a:path>
            </a:pathLst>
          </a:custGeom>
          <a:solidFill>
            <a:srgbClr val="163794"/>
          </a:solidFill>
        </p:spPr>
        <p:txBody>
          <a:bodyPr wrap="square" lIns="0" tIns="0" rIns="0" bIns="0" rtlCol="0"/>
          <a:lstStyle/>
          <a:p>
            <a:endParaRPr dirty="0"/>
          </a:p>
        </p:txBody>
      </p:sp>
      <p:sp>
        <p:nvSpPr>
          <p:cNvPr id="10" name="object 10"/>
          <p:cNvSpPr/>
          <p:nvPr/>
        </p:nvSpPr>
        <p:spPr>
          <a:xfrm flipV="1">
            <a:off x="7711925" y="2911475"/>
            <a:ext cx="4930926" cy="76964"/>
          </a:xfrm>
          <a:custGeom>
            <a:avLst/>
            <a:gdLst/>
            <a:ahLst/>
            <a:cxnLst/>
            <a:rect l="l" t="t" r="r" b="b"/>
            <a:pathLst>
              <a:path w="7651115">
                <a:moveTo>
                  <a:pt x="0" y="0"/>
                </a:moveTo>
                <a:lnTo>
                  <a:pt x="7650908" y="0"/>
                </a:lnTo>
              </a:path>
            </a:pathLst>
          </a:custGeom>
          <a:ln w="10470">
            <a:solidFill>
              <a:srgbClr val="DADADA"/>
            </a:solidFill>
          </a:ln>
        </p:spPr>
        <p:txBody>
          <a:bodyPr wrap="square" lIns="0" tIns="0" rIns="0" bIns="0" rtlCol="0"/>
          <a:lstStyle/>
          <a:p>
            <a:endParaRPr/>
          </a:p>
        </p:txBody>
      </p:sp>
      <p:sp>
        <p:nvSpPr>
          <p:cNvPr id="102" name="object 102" descr="$PPTXTitle"/>
          <p:cNvSpPr txBox="1">
            <a:spLocks noGrp="1"/>
          </p:cNvSpPr>
          <p:nvPr>
            <p:ph type="title"/>
          </p:nvPr>
        </p:nvSpPr>
        <p:spPr>
          <a:xfrm>
            <a:off x="2004634" y="1772790"/>
            <a:ext cx="10866816" cy="1331775"/>
          </a:xfrm>
          <a:prstGeom prst="rect">
            <a:avLst/>
          </a:prstGeom>
        </p:spPr>
        <p:txBody>
          <a:bodyPr vert="horz" wrap="square" lIns="0" tIns="15875" rIns="0" bIns="0" rtlCol="0">
            <a:spAutoFit/>
          </a:bodyPr>
          <a:lstStyle/>
          <a:p>
            <a:pPr marL="5643880">
              <a:lnSpc>
                <a:spcPct val="100000"/>
              </a:lnSpc>
              <a:spcBef>
                <a:spcPts val="125"/>
              </a:spcBef>
            </a:pPr>
            <a:r>
              <a:rPr lang="en-GB" spc="250" dirty="0">
                <a:latin typeface="InputMono Light" panose="02000509020000090004" pitchFamily="49" charset="0"/>
              </a:rPr>
              <a:t>PYTORCH</a:t>
            </a:r>
            <a:endParaRPr spc="-50" dirty="0">
              <a:latin typeface="InputMono Light" panose="02000509020000090004" pitchFamily="49" charset="0"/>
            </a:endParaRPr>
          </a:p>
        </p:txBody>
      </p:sp>
      <p:sp>
        <p:nvSpPr>
          <p:cNvPr id="419" name="object 419"/>
          <p:cNvSpPr txBox="1"/>
          <p:nvPr/>
        </p:nvSpPr>
        <p:spPr>
          <a:xfrm>
            <a:off x="951865" y="10058351"/>
            <a:ext cx="718185" cy="678815"/>
          </a:xfrm>
          <a:prstGeom prst="rect">
            <a:avLst/>
          </a:prstGeom>
        </p:spPr>
        <p:txBody>
          <a:bodyPr vert="horz" wrap="square" lIns="0" tIns="17145" rIns="0" bIns="0" rtlCol="0">
            <a:spAutoFit/>
          </a:bodyPr>
          <a:lstStyle/>
          <a:p>
            <a:pPr marL="12700">
              <a:lnSpc>
                <a:spcPct val="100000"/>
              </a:lnSpc>
              <a:spcBef>
                <a:spcPts val="135"/>
              </a:spcBef>
            </a:pPr>
            <a:r>
              <a:rPr sz="4250" spc="-25" dirty="0">
                <a:solidFill>
                  <a:srgbClr val="DADADA"/>
                </a:solidFill>
                <a:latin typeface="InputMono Light" panose="02000509020000090004" pitchFamily="49" charset="0"/>
                <a:cs typeface="InputMono"/>
              </a:rPr>
              <a:t>0</a:t>
            </a:r>
            <a:r>
              <a:rPr lang="en-GB" sz="4250" spc="-25" dirty="0">
                <a:solidFill>
                  <a:srgbClr val="DADADA"/>
                </a:solidFill>
                <a:latin typeface="InputMono Light" panose="02000509020000090004" pitchFamily="49" charset="0"/>
                <a:cs typeface="InputMono"/>
              </a:rPr>
              <a:t>4</a:t>
            </a:r>
            <a:endParaRPr sz="4250" dirty="0">
              <a:latin typeface="InputMono Light" panose="02000509020000090004" pitchFamily="49" charset="0"/>
              <a:cs typeface="InputMono"/>
            </a:endParaRPr>
          </a:p>
        </p:txBody>
      </p:sp>
      <p:sp>
        <p:nvSpPr>
          <p:cNvPr id="421" name="object 421"/>
          <p:cNvSpPr txBox="1"/>
          <p:nvPr/>
        </p:nvSpPr>
        <p:spPr>
          <a:xfrm>
            <a:off x="17033475"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FFFFFF"/>
                </a:solidFill>
                <a:latin typeface="InputMono Light" panose="02000509020000090004" pitchFamily="49" charset="0"/>
                <a:cs typeface="InputMono"/>
              </a:rPr>
              <a:t>FEBRUARY</a:t>
            </a:r>
            <a:r>
              <a:rPr sz="1400" spc="225" dirty="0">
                <a:solidFill>
                  <a:srgbClr val="FFFFFF"/>
                </a:solidFill>
                <a:latin typeface="InputMono Light" panose="02000509020000090004" pitchFamily="49" charset="0"/>
                <a:cs typeface="InputMono"/>
              </a:rPr>
              <a:t> </a:t>
            </a:r>
            <a:r>
              <a:rPr sz="1400" spc="90" dirty="0">
                <a:solidFill>
                  <a:srgbClr val="FFFFFF"/>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422" name="object 422"/>
          <p:cNvSpPr txBox="1"/>
          <p:nvPr/>
        </p:nvSpPr>
        <p:spPr>
          <a:xfrm>
            <a:off x="1017292" y="868982"/>
            <a:ext cx="2063750" cy="228268"/>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DADADA"/>
                </a:solidFill>
                <a:latin typeface="InputMono Light" panose="02000509020000090004" pitchFamily="49" charset="0"/>
                <a:cs typeface="InputMono"/>
              </a:rPr>
              <a:t>BY</a:t>
            </a:r>
            <a:r>
              <a:rPr sz="1400" spc="10" dirty="0">
                <a:solidFill>
                  <a:srgbClr val="DADADA"/>
                </a:solidFill>
                <a:latin typeface="InputMono Light" panose="02000509020000090004" pitchFamily="49" charset="0"/>
                <a:cs typeface="InputMono"/>
              </a:rPr>
              <a:t> </a:t>
            </a:r>
            <a:r>
              <a:rPr sz="1400" dirty="0">
                <a:solidFill>
                  <a:srgbClr val="DADADA"/>
                </a:solidFill>
                <a:latin typeface="InputMono Light" panose="02000509020000090004" pitchFamily="49" charset="0"/>
                <a:cs typeface="InputMono"/>
              </a:rPr>
              <a:t>DR</a:t>
            </a:r>
            <a:r>
              <a:rPr sz="1400" spc="15" dirty="0">
                <a:solidFill>
                  <a:srgbClr val="DADADA"/>
                </a:solidFill>
                <a:latin typeface="InputMono Light" panose="02000509020000090004" pitchFamily="49" charset="0"/>
                <a:cs typeface="InputMono"/>
              </a:rPr>
              <a:t> </a:t>
            </a:r>
            <a:r>
              <a:rPr sz="1400" spc="-10" dirty="0">
                <a:solidFill>
                  <a:srgbClr val="DADADA"/>
                </a:solidFill>
                <a:latin typeface="InputMono Light" panose="02000509020000090004" pitchFamily="49" charset="0"/>
                <a:cs typeface="InputMono"/>
              </a:rPr>
              <a:t>CORONA-LOPEZ</a:t>
            </a:r>
            <a:endParaRPr sz="1400">
              <a:latin typeface="InputMono Light" panose="02000509020000090004" pitchFamily="49" charset="0"/>
              <a:cs typeface="InputMono"/>
            </a:endParaRPr>
          </a:p>
        </p:txBody>
      </p:sp>
      <p:pic>
        <p:nvPicPr>
          <p:cNvPr id="2" name="Picture 4" descr="Introduction to PyTorch and PyTorch Lightning - SORINT.lab">
            <a:extLst>
              <a:ext uri="{FF2B5EF4-FFF2-40B4-BE49-F238E27FC236}">
                <a16:creationId xmlns:a16="http://schemas.microsoft.com/office/drawing/2014/main" id="{52FF0B1A-C99C-0755-FE42-73F66AB195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8611" r="8611"/>
          <a:stretch>
            <a:fillRect/>
          </a:stretch>
        </p:blipFill>
        <p:spPr bwMode="auto">
          <a:xfrm>
            <a:off x="755650" y="2681183"/>
            <a:ext cx="56769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5" name="object 119">
            <a:extLst>
              <a:ext uri="{FF2B5EF4-FFF2-40B4-BE49-F238E27FC236}">
                <a16:creationId xmlns:a16="http://schemas.microsoft.com/office/drawing/2014/main" id="{BADAAEE1-2620-572B-BB82-582801580BBC}"/>
              </a:ext>
            </a:extLst>
          </p:cNvPr>
          <p:cNvSpPr txBox="1"/>
          <p:nvPr/>
        </p:nvSpPr>
        <p:spPr>
          <a:xfrm>
            <a:off x="7711925" y="3409907"/>
            <a:ext cx="11374960" cy="7883568"/>
          </a:xfrm>
          <a:prstGeom prst="rect">
            <a:avLst/>
          </a:prstGeom>
        </p:spPr>
        <p:txBody>
          <a:bodyPr vert="horz" wrap="square" lIns="0" tIns="17145" rIns="0" bIns="0" rtlCol="0">
            <a:spAutoFit/>
          </a:bodyPr>
          <a:lstStyle/>
          <a:p>
            <a:pPr marL="584200" indent="-571500">
              <a:lnSpc>
                <a:spcPct val="150000"/>
              </a:lnSpc>
              <a:spcBef>
                <a:spcPts val="135"/>
              </a:spcBef>
              <a:buFont typeface="Arial" panose="020B0604020202020204" pitchFamily="34" charset="0"/>
              <a:buChar char="•"/>
            </a:pPr>
            <a:r>
              <a:rPr lang="en-GB" sz="2800" dirty="0">
                <a:solidFill>
                  <a:srgbClr val="DADADA"/>
                </a:solidFill>
                <a:latin typeface="InputMono Medium" panose="02000709030000090004" pitchFamily="49" charset="0"/>
                <a:cs typeface="InputMono"/>
              </a:rPr>
              <a:t>dynamic computation graph</a:t>
            </a:r>
          </a:p>
          <a:p>
            <a:pPr marL="12700">
              <a:lnSpc>
                <a:spcPct val="150000"/>
              </a:lnSpc>
              <a:spcBef>
                <a:spcPts val="135"/>
              </a:spcBef>
            </a:pPr>
            <a:r>
              <a:rPr lang="en-GB" sz="2800" b="1" dirty="0">
                <a:solidFill>
                  <a:srgbClr val="DADADA"/>
                </a:solidFill>
                <a:latin typeface="InputMono Light" panose="02000509020000090004" pitchFamily="49" charset="0"/>
                <a:cs typeface="InputMono"/>
              </a:rPr>
              <a:t>	</a:t>
            </a:r>
            <a:r>
              <a:rPr lang="en-GB" sz="2800" dirty="0">
                <a:solidFill>
                  <a:srgbClr val="DADADA"/>
                </a:solidFill>
                <a:latin typeface="InputMono Light" panose="02000509020000090004" pitchFamily="49" charset="0"/>
                <a:cs typeface="InputMono"/>
              </a:rPr>
              <a:t>easier debugging and flexible model 	building</a:t>
            </a:r>
          </a:p>
          <a:p>
            <a:pPr marL="12700">
              <a:lnSpc>
                <a:spcPct val="150000"/>
              </a:lnSpc>
              <a:spcBef>
                <a:spcPts val="135"/>
              </a:spcBef>
            </a:pPr>
            <a:endParaRPr lang="en-GB" sz="2800" dirty="0">
              <a:solidFill>
                <a:srgbClr val="DADADA"/>
              </a:solidFill>
              <a:latin typeface="InputMono Light" panose="02000509020000090004" pitchFamily="49" charset="0"/>
              <a:cs typeface="InputMono"/>
            </a:endParaRPr>
          </a:p>
          <a:p>
            <a:pPr marL="584200" indent="-571500">
              <a:lnSpc>
                <a:spcPct val="150000"/>
              </a:lnSpc>
              <a:spcBef>
                <a:spcPts val="135"/>
              </a:spcBef>
              <a:buFont typeface="Arial" panose="020B0604020202020204" pitchFamily="34" charset="0"/>
              <a:buChar char="•"/>
            </a:pPr>
            <a:r>
              <a:rPr lang="en-GB" sz="2800" dirty="0">
                <a:solidFill>
                  <a:srgbClr val="DADADA"/>
                </a:solidFill>
                <a:latin typeface="InputMono Medium" panose="02000709030000090004" pitchFamily="49" charset="0"/>
                <a:cs typeface="InputMono"/>
              </a:rPr>
              <a:t>pythonic and intuitive </a:t>
            </a:r>
            <a:r>
              <a:rPr lang="en-GB" sz="2800" dirty="0" err="1">
                <a:solidFill>
                  <a:srgbClr val="DADADA"/>
                </a:solidFill>
                <a:latin typeface="InputMono Medium" panose="02000709030000090004" pitchFamily="49" charset="0"/>
                <a:cs typeface="InputMono"/>
              </a:rPr>
              <a:t>api</a:t>
            </a:r>
            <a:r>
              <a:rPr lang="en-GB" sz="2800" dirty="0">
                <a:solidFill>
                  <a:srgbClr val="DADADA"/>
                </a:solidFill>
                <a:latin typeface="InputMono Light" panose="02000509020000090004" pitchFamily="49" charset="0"/>
                <a:cs typeface="InputMono"/>
              </a:rPr>
              <a:t>: </a:t>
            </a:r>
          </a:p>
          <a:p>
            <a:pPr marL="12700">
              <a:lnSpc>
                <a:spcPct val="150000"/>
              </a:lnSpc>
              <a:spcBef>
                <a:spcPts val="135"/>
              </a:spcBef>
            </a:pPr>
            <a:r>
              <a:rPr lang="en-GB" sz="2800" dirty="0">
                <a:solidFill>
                  <a:srgbClr val="DADADA"/>
                </a:solidFill>
                <a:latin typeface="InputMono Light" panose="02000509020000090004" pitchFamily="49" charset="0"/>
                <a:cs typeface="InputMono"/>
              </a:rPr>
              <a:t>	seamless integration with python libraries</a:t>
            </a:r>
          </a:p>
          <a:p>
            <a:pPr marL="12700">
              <a:lnSpc>
                <a:spcPct val="150000"/>
              </a:lnSpc>
              <a:spcBef>
                <a:spcPts val="135"/>
              </a:spcBef>
            </a:pPr>
            <a:endParaRPr lang="en-GB" sz="2800" dirty="0">
              <a:solidFill>
                <a:srgbClr val="DADADA"/>
              </a:solidFill>
              <a:latin typeface="InputMono Light" panose="02000509020000090004" pitchFamily="49" charset="0"/>
              <a:cs typeface="InputMono"/>
            </a:endParaRPr>
          </a:p>
          <a:p>
            <a:pPr marL="584200" indent="-571500">
              <a:lnSpc>
                <a:spcPct val="150000"/>
              </a:lnSpc>
              <a:spcBef>
                <a:spcPts val="135"/>
              </a:spcBef>
              <a:buFont typeface="Arial" panose="020B0604020202020204" pitchFamily="34" charset="0"/>
              <a:buChar char="•"/>
            </a:pPr>
            <a:r>
              <a:rPr lang="en-GB" sz="2800" dirty="0">
                <a:solidFill>
                  <a:srgbClr val="DADADA"/>
                </a:solidFill>
                <a:latin typeface="InputMono Medium" panose="02000709030000090004" pitchFamily="49" charset="0"/>
                <a:cs typeface="InputMono"/>
              </a:rPr>
              <a:t>strong research and industry adoption</a:t>
            </a:r>
            <a:endParaRPr lang="en-GB" sz="2800" dirty="0">
              <a:solidFill>
                <a:srgbClr val="DADADA"/>
              </a:solidFill>
              <a:latin typeface="InputMono Light" panose="02000509020000090004" pitchFamily="49" charset="0"/>
              <a:cs typeface="InputMono"/>
            </a:endParaRPr>
          </a:p>
          <a:p>
            <a:pPr marL="12700">
              <a:lnSpc>
                <a:spcPct val="150000"/>
              </a:lnSpc>
              <a:spcBef>
                <a:spcPts val="135"/>
              </a:spcBef>
            </a:pPr>
            <a:r>
              <a:rPr lang="en-GB" sz="2800" dirty="0">
                <a:solidFill>
                  <a:srgbClr val="DADADA"/>
                </a:solidFill>
                <a:latin typeface="InputMono Light" panose="02000509020000090004" pitchFamily="49" charset="0"/>
                <a:cs typeface="InputMono"/>
              </a:rPr>
              <a:t>	used by major companies and researchers</a:t>
            </a:r>
          </a:p>
          <a:p>
            <a:pPr marL="12700">
              <a:lnSpc>
                <a:spcPct val="150000"/>
              </a:lnSpc>
              <a:spcBef>
                <a:spcPts val="135"/>
              </a:spcBef>
            </a:pPr>
            <a:endParaRPr lang="en-GB" sz="2800" dirty="0">
              <a:solidFill>
                <a:srgbClr val="DADADA"/>
              </a:solidFill>
              <a:latin typeface="InputMono Light" panose="02000509020000090004" pitchFamily="49" charset="0"/>
              <a:cs typeface="InputMono"/>
            </a:endParaRPr>
          </a:p>
          <a:p>
            <a:pPr marL="584200" indent="-571500">
              <a:lnSpc>
                <a:spcPct val="150000"/>
              </a:lnSpc>
              <a:spcBef>
                <a:spcPts val="135"/>
              </a:spcBef>
              <a:buFont typeface="Arial" panose="020B0604020202020204" pitchFamily="34" charset="0"/>
              <a:buChar char="•"/>
            </a:pPr>
            <a:r>
              <a:rPr lang="en-GB" sz="2800" dirty="0">
                <a:solidFill>
                  <a:srgbClr val="DADADA"/>
                </a:solidFill>
                <a:latin typeface="InputMono Medium" panose="02000709030000090004" pitchFamily="49" charset="0"/>
                <a:cs typeface="InputMono"/>
              </a:rPr>
              <a:t>excellent </a:t>
            </a:r>
            <a:r>
              <a:rPr lang="en-GB" sz="2800" dirty="0" err="1">
                <a:solidFill>
                  <a:srgbClr val="DADADA"/>
                </a:solidFill>
                <a:latin typeface="InputMono Medium" panose="02000709030000090004" pitchFamily="49" charset="0"/>
                <a:cs typeface="InputMono"/>
              </a:rPr>
              <a:t>gpu</a:t>
            </a:r>
            <a:r>
              <a:rPr lang="en-GB" sz="2800" dirty="0">
                <a:solidFill>
                  <a:srgbClr val="DADADA"/>
                </a:solidFill>
                <a:latin typeface="InputMono Medium" panose="02000709030000090004" pitchFamily="49" charset="0"/>
                <a:cs typeface="InputMono"/>
              </a:rPr>
              <a:t> acceleration</a:t>
            </a:r>
          </a:p>
          <a:p>
            <a:pPr marL="12700">
              <a:lnSpc>
                <a:spcPct val="150000"/>
              </a:lnSpc>
              <a:spcBef>
                <a:spcPts val="135"/>
              </a:spcBef>
            </a:pPr>
            <a:r>
              <a:rPr lang="en-GB" sz="2800" dirty="0">
                <a:solidFill>
                  <a:srgbClr val="DADADA"/>
                </a:solidFill>
                <a:latin typeface="InputMono Light" panose="02000509020000090004" pitchFamily="49" charset="0"/>
                <a:cs typeface="InputMono"/>
              </a:rPr>
              <a:t>	optimised for performance on </a:t>
            </a:r>
            <a:r>
              <a:rPr lang="en-GB" sz="2800" dirty="0" err="1">
                <a:solidFill>
                  <a:srgbClr val="DADADA"/>
                </a:solidFill>
                <a:latin typeface="InputMono Light" panose="02000509020000090004" pitchFamily="49" charset="0"/>
                <a:cs typeface="InputMono"/>
              </a:rPr>
              <a:t>gpus</a:t>
            </a:r>
            <a:r>
              <a:rPr lang="en-GB" sz="2800" dirty="0">
                <a:solidFill>
                  <a:srgbClr val="DADADA"/>
                </a:solidFill>
                <a:latin typeface="InputMono Light" panose="02000509020000090004" pitchFamily="49" charset="0"/>
                <a:cs typeface="InputMono"/>
              </a:rPr>
              <a:t> and </a:t>
            </a:r>
            <a:r>
              <a:rPr lang="en-GB" sz="2800" dirty="0" err="1">
                <a:solidFill>
                  <a:srgbClr val="DADADA"/>
                </a:solidFill>
                <a:latin typeface="InputMono Light" panose="02000509020000090004" pitchFamily="49" charset="0"/>
                <a:cs typeface="InputMono"/>
              </a:rPr>
              <a:t>tpus</a:t>
            </a:r>
            <a:endParaRPr lang="en-GB" sz="2800" dirty="0">
              <a:solidFill>
                <a:srgbClr val="DADADA"/>
              </a:solidFill>
              <a:latin typeface="InputMono Light" panose="02000509020000090004" pitchFamily="49" charset="0"/>
              <a:cs typeface="InputMono"/>
            </a:endParaRPr>
          </a:p>
          <a:p>
            <a:pPr marL="12700">
              <a:lnSpc>
                <a:spcPct val="100000"/>
              </a:lnSpc>
              <a:spcBef>
                <a:spcPts val="135"/>
              </a:spcBef>
            </a:pPr>
            <a:endParaRPr lang="en-GB" sz="4000" dirty="0">
              <a:latin typeface="InputMono Light" panose="02000509020000090004" pitchFamily="49" charset="0"/>
              <a:cs typeface="InputMono"/>
            </a:endParaRPr>
          </a:p>
        </p:txBody>
      </p:sp>
      <p:sp>
        <p:nvSpPr>
          <p:cNvPr id="22" name="object 10">
            <a:extLst>
              <a:ext uri="{FF2B5EF4-FFF2-40B4-BE49-F238E27FC236}">
                <a16:creationId xmlns:a16="http://schemas.microsoft.com/office/drawing/2014/main" id="{F1966698-82B1-2048-3713-8F78FF90B55E}"/>
              </a:ext>
            </a:extLst>
          </p:cNvPr>
          <p:cNvSpPr/>
          <p:nvPr/>
        </p:nvSpPr>
        <p:spPr>
          <a:xfrm flipV="1">
            <a:off x="7689849" y="2942885"/>
            <a:ext cx="4953001" cy="45719"/>
          </a:xfrm>
          <a:custGeom>
            <a:avLst/>
            <a:gdLst/>
            <a:ahLst/>
            <a:cxnLst/>
            <a:rect l="l" t="t" r="r" b="b"/>
            <a:pathLst>
              <a:path w="7651115">
                <a:moveTo>
                  <a:pt x="0" y="0"/>
                </a:moveTo>
                <a:lnTo>
                  <a:pt x="7650908" y="0"/>
                </a:lnTo>
              </a:path>
            </a:pathLst>
          </a:custGeom>
          <a:ln w="73025">
            <a:solidFill>
              <a:srgbClr val="DADADA"/>
            </a:solidFill>
          </a:ln>
        </p:spPr>
        <p:txBody>
          <a:bodyPr wrap="square" lIns="0" tIns="0" rIns="0" bIns="0" rtlCol="0"/>
          <a:lstStyle/>
          <a:p>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F4064-F5A9-D45B-8278-2D3938690892}"/>
            </a:ext>
          </a:extLst>
        </p:cNvPr>
        <p:cNvGrpSpPr/>
        <p:nvPr/>
      </p:nvGrpSpPr>
      <p:grpSpPr>
        <a:xfrm>
          <a:off x="0" y="0"/>
          <a:ext cx="0" cy="0"/>
          <a:chOff x="0" y="0"/>
          <a:chExt cx="0" cy="0"/>
        </a:xfrm>
      </p:grpSpPr>
      <p:sp>
        <p:nvSpPr>
          <p:cNvPr id="14" name="object 2">
            <a:extLst>
              <a:ext uri="{FF2B5EF4-FFF2-40B4-BE49-F238E27FC236}">
                <a16:creationId xmlns:a16="http://schemas.microsoft.com/office/drawing/2014/main" id="{AFA4C0D1-E2AB-5FCA-E6D3-7D65463E04BA}"/>
              </a:ext>
            </a:extLst>
          </p:cNvPr>
          <p:cNvSpPr/>
          <p:nvPr/>
        </p:nvSpPr>
        <p:spPr>
          <a:xfrm>
            <a:off x="-82550" y="-60325"/>
            <a:ext cx="20269200" cy="11582400"/>
          </a:xfrm>
          <a:custGeom>
            <a:avLst/>
            <a:gdLst/>
            <a:ahLst/>
            <a:cxnLst/>
            <a:rect l="l" t="t" r="r" b="b"/>
            <a:pathLst>
              <a:path w="20104100" h="11308715">
                <a:moveTo>
                  <a:pt x="20104099" y="0"/>
                </a:moveTo>
                <a:lnTo>
                  <a:pt x="0" y="0"/>
                </a:lnTo>
                <a:lnTo>
                  <a:pt x="0" y="11308556"/>
                </a:lnTo>
                <a:lnTo>
                  <a:pt x="20104099" y="11308556"/>
                </a:lnTo>
                <a:lnTo>
                  <a:pt x="20104099" y="0"/>
                </a:lnTo>
                <a:close/>
              </a:path>
            </a:pathLst>
          </a:custGeom>
          <a:solidFill>
            <a:srgbClr val="163794"/>
          </a:solidFill>
        </p:spPr>
        <p:txBody>
          <a:bodyPr wrap="square" lIns="0" tIns="0" rIns="0" bIns="0" rtlCol="0"/>
          <a:lstStyle/>
          <a:p>
            <a:endParaRPr dirty="0"/>
          </a:p>
        </p:txBody>
      </p:sp>
      <p:sp>
        <p:nvSpPr>
          <p:cNvPr id="10" name="object 10">
            <a:extLst>
              <a:ext uri="{FF2B5EF4-FFF2-40B4-BE49-F238E27FC236}">
                <a16:creationId xmlns:a16="http://schemas.microsoft.com/office/drawing/2014/main" id="{CDA176B0-367E-FAF0-9588-123D5DE8AA9A}"/>
              </a:ext>
            </a:extLst>
          </p:cNvPr>
          <p:cNvSpPr/>
          <p:nvPr/>
        </p:nvSpPr>
        <p:spPr>
          <a:xfrm flipV="1">
            <a:off x="11195050" y="2606675"/>
            <a:ext cx="7696200" cy="45719"/>
          </a:xfrm>
          <a:custGeom>
            <a:avLst/>
            <a:gdLst/>
            <a:ahLst/>
            <a:cxnLst/>
            <a:rect l="l" t="t" r="r" b="b"/>
            <a:pathLst>
              <a:path w="7651115">
                <a:moveTo>
                  <a:pt x="0" y="0"/>
                </a:moveTo>
                <a:lnTo>
                  <a:pt x="7650908" y="0"/>
                </a:lnTo>
              </a:path>
            </a:pathLst>
          </a:custGeom>
          <a:ln w="73025">
            <a:solidFill>
              <a:srgbClr val="DADADA"/>
            </a:solidFill>
          </a:ln>
        </p:spPr>
        <p:txBody>
          <a:bodyPr wrap="square" lIns="0" tIns="0" rIns="0" bIns="0" rtlCol="0"/>
          <a:lstStyle/>
          <a:p>
            <a:endParaRPr/>
          </a:p>
        </p:txBody>
      </p:sp>
      <p:sp>
        <p:nvSpPr>
          <p:cNvPr id="102" name="object 102" descr="$PPTXTitle">
            <a:extLst>
              <a:ext uri="{FF2B5EF4-FFF2-40B4-BE49-F238E27FC236}">
                <a16:creationId xmlns:a16="http://schemas.microsoft.com/office/drawing/2014/main" id="{D663FD1F-B712-BEDB-35D6-EFDFADB45732}"/>
              </a:ext>
            </a:extLst>
          </p:cNvPr>
          <p:cNvSpPr txBox="1">
            <a:spLocks noGrp="1"/>
          </p:cNvSpPr>
          <p:nvPr>
            <p:ph type="title"/>
          </p:nvPr>
        </p:nvSpPr>
        <p:spPr>
          <a:xfrm>
            <a:off x="5480050" y="1311275"/>
            <a:ext cx="13991016" cy="1331775"/>
          </a:xfrm>
          <a:prstGeom prst="rect">
            <a:avLst/>
          </a:prstGeom>
        </p:spPr>
        <p:txBody>
          <a:bodyPr vert="horz" wrap="square" lIns="0" tIns="15875" rIns="0" bIns="0" rtlCol="0">
            <a:spAutoFit/>
          </a:bodyPr>
          <a:lstStyle/>
          <a:p>
            <a:pPr marL="5643880">
              <a:lnSpc>
                <a:spcPct val="100000"/>
              </a:lnSpc>
              <a:spcBef>
                <a:spcPts val="125"/>
              </a:spcBef>
            </a:pPr>
            <a:r>
              <a:rPr lang="en-GB" spc="250" dirty="0">
                <a:latin typeface="InputMono Light" panose="02000509020000090004" pitchFamily="49" charset="0"/>
              </a:rPr>
              <a:t>WHY PYTORCH</a:t>
            </a:r>
            <a:endParaRPr spc="-50" dirty="0">
              <a:latin typeface="InputMono Light" panose="02000509020000090004" pitchFamily="49" charset="0"/>
            </a:endParaRPr>
          </a:p>
        </p:txBody>
      </p:sp>
      <p:sp>
        <p:nvSpPr>
          <p:cNvPr id="419" name="object 419">
            <a:extLst>
              <a:ext uri="{FF2B5EF4-FFF2-40B4-BE49-F238E27FC236}">
                <a16:creationId xmlns:a16="http://schemas.microsoft.com/office/drawing/2014/main" id="{5302F266-8429-5F59-B9BD-5AA7C2D0EE3C}"/>
              </a:ext>
            </a:extLst>
          </p:cNvPr>
          <p:cNvSpPr txBox="1"/>
          <p:nvPr/>
        </p:nvSpPr>
        <p:spPr>
          <a:xfrm>
            <a:off x="951865" y="10058351"/>
            <a:ext cx="718185" cy="678815"/>
          </a:xfrm>
          <a:prstGeom prst="rect">
            <a:avLst/>
          </a:prstGeom>
        </p:spPr>
        <p:txBody>
          <a:bodyPr vert="horz" wrap="square" lIns="0" tIns="17145" rIns="0" bIns="0" rtlCol="0">
            <a:spAutoFit/>
          </a:bodyPr>
          <a:lstStyle/>
          <a:p>
            <a:pPr marL="12700">
              <a:lnSpc>
                <a:spcPct val="100000"/>
              </a:lnSpc>
              <a:spcBef>
                <a:spcPts val="135"/>
              </a:spcBef>
            </a:pPr>
            <a:r>
              <a:rPr sz="4250" spc="-25" dirty="0">
                <a:solidFill>
                  <a:srgbClr val="DADADA"/>
                </a:solidFill>
                <a:latin typeface="InputMono Light" panose="02000509020000090004" pitchFamily="49" charset="0"/>
                <a:cs typeface="InputMono"/>
              </a:rPr>
              <a:t>0</a:t>
            </a:r>
            <a:r>
              <a:rPr lang="en-GB" sz="4250" spc="-25" dirty="0">
                <a:solidFill>
                  <a:srgbClr val="DADADA"/>
                </a:solidFill>
                <a:latin typeface="InputMono Light" panose="02000509020000090004" pitchFamily="49" charset="0"/>
                <a:cs typeface="InputMono"/>
              </a:rPr>
              <a:t>5</a:t>
            </a:r>
            <a:endParaRPr sz="4250" dirty="0">
              <a:latin typeface="InputMono Light" panose="02000509020000090004" pitchFamily="49" charset="0"/>
              <a:cs typeface="InputMono"/>
            </a:endParaRPr>
          </a:p>
        </p:txBody>
      </p:sp>
      <p:sp>
        <p:nvSpPr>
          <p:cNvPr id="421" name="object 421">
            <a:extLst>
              <a:ext uri="{FF2B5EF4-FFF2-40B4-BE49-F238E27FC236}">
                <a16:creationId xmlns:a16="http://schemas.microsoft.com/office/drawing/2014/main" id="{39238280-2457-998E-1D63-617F91719923}"/>
              </a:ext>
            </a:extLst>
          </p:cNvPr>
          <p:cNvSpPr txBox="1"/>
          <p:nvPr/>
        </p:nvSpPr>
        <p:spPr>
          <a:xfrm>
            <a:off x="17033475"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FFFFFF"/>
                </a:solidFill>
                <a:latin typeface="InputMono Light" panose="02000509020000090004" pitchFamily="49" charset="0"/>
                <a:cs typeface="InputMono"/>
              </a:rPr>
              <a:t>FEBRUARY</a:t>
            </a:r>
            <a:r>
              <a:rPr sz="1400" spc="225" dirty="0">
                <a:solidFill>
                  <a:srgbClr val="FFFFFF"/>
                </a:solidFill>
                <a:latin typeface="InputMono Light" panose="02000509020000090004" pitchFamily="49" charset="0"/>
                <a:cs typeface="InputMono"/>
              </a:rPr>
              <a:t> </a:t>
            </a:r>
            <a:r>
              <a:rPr sz="1400" spc="90" dirty="0">
                <a:solidFill>
                  <a:srgbClr val="FFFFFF"/>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422" name="object 422">
            <a:extLst>
              <a:ext uri="{FF2B5EF4-FFF2-40B4-BE49-F238E27FC236}">
                <a16:creationId xmlns:a16="http://schemas.microsoft.com/office/drawing/2014/main" id="{2F9E93D5-3E91-E77E-B9D6-F7420BEEA75D}"/>
              </a:ext>
            </a:extLst>
          </p:cNvPr>
          <p:cNvSpPr txBox="1"/>
          <p:nvPr/>
        </p:nvSpPr>
        <p:spPr>
          <a:xfrm>
            <a:off x="1017292" y="868982"/>
            <a:ext cx="2063750" cy="228268"/>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DADADA"/>
                </a:solidFill>
                <a:latin typeface="InputMono Light" panose="02000509020000090004" pitchFamily="49" charset="0"/>
                <a:cs typeface="InputMono"/>
              </a:rPr>
              <a:t>BY</a:t>
            </a:r>
            <a:r>
              <a:rPr sz="1400" spc="10" dirty="0">
                <a:solidFill>
                  <a:srgbClr val="DADADA"/>
                </a:solidFill>
                <a:latin typeface="InputMono Light" panose="02000509020000090004" pitchFamily="49" charset="0"/>
                <a:cs typeface="InputMono"/>
              </a:rPr>
              <a:t> </a:t>
            </a:r>
            <a:r>
              <a:rPr sz="1400" dirty="0">
                <a:solidFill>
                  <a:srgbClr val="DADADA"/>
                </a:solidFill>
                <a:latin typeface="InputMono Light" panose="02000509020000090004" pitchFamily="49" charset="0"/>
                <a:cs typeface="InputMono"/>
              </a:rPr>
              <a:t>DR</a:t>
            </a:r>
            <a:r>
              <a:rPr sz="1400" spc="15" dirty="0">
                <a:solidFill>
                  <a:srgbClr val="DADADA"/>
                </a:solidFill>
                <a:latin typeface="InputMono Light" panose="02000509020000090004" pitchFamily="49" charset="0"/>
                <a:cs typeface="InputMono"/>
              </a:rPr>
              <a:t> </a:t>
            </a:r>
            <a:r>
              <a:rPr sz="1400" spc="-10" dirty="0">
                <a:solidFill>
                  <a:srgbClr val="DADADA"/>
                </a:solidFill>
                <a:latin typeface="InputMono Light" panose="02000509020000090004" pitchFamily="49" charset="0"/>
                <a:cs typeface="InputMono"/>
              </a:rPr>
              <a:t>CORONA-LOPEZ</a:t>
            </a:r>
            <a:endParaRPr sz="1400">
              <a:latin typeface="InputMono Light" panose="02000509020000090004" pitchFamily="49" charset="0"/>
              <a:cs typeface="InputMono"/>
            </a:endParaRPr>
          </a:p>
        </p:txBody>
      </p:sp>
      <p:graphicFrame>
        <p:nvGraphicFramePr>
          <p:cNvPr id="3" name="Content Placeholder 4">
            <a:extLst>
              <a:ext uri="{FF2B5EF4-FFF2-40B4-BE49-F238E27FC236}">
                <a16:creationId xmlns:a16="http://schemas.microsoft.com/office/drawing/2014/main" id="{384CFCF0-9B1D-A688-5032-419104B0FD98}"/>
              </a:ext>
            </a:extLst>
          </p:cNvPr>
          <p:cNvGraphicFramePr>
            <a:graphicFrameLocks/>
          </p:cNvGraphicFramePr>
          <p:nvPr>
            <p:extLst>
              <p:ext uri="{D42A27DB-BD31-4B8C-83A1-F6EECF244321}">
                <p14:modId xmlns:p14="http://schemas.microsoft.com/office/powerpoint/2010/main" val="4197212408"/>
              </p:ext>
            </p:extLst>
          </p:nvPr>
        </p:nvGraphicFramePr>
        <p:xfrm>
          <a:off x="2049167" y="3097795"/>
          <a:ext cx="16080083" cy="7299963"/>
        </p:xfrm>
        <a:graphic>
          <a:graphicData uri="http://schemas.openxmlformats.org/drawingml/2006/table">
            <a:tbl>
              <a:tblPr firstRow="1" firstCol="1" bandRow="1">
                <a:tableStyleId>{7E9639D4-E3E2-4D34-9284-5A2195B3D0D7}</a:tableStyleId>
              </a:tblPr>
              <a:tblGrid>
                <a:gridCol w="2973683">
                  <a:extLst>
                    <a:ext uri="{9D8B030D-6E8A-4147-A177-3AD203B41FA5}">
                      <a16:colId xmlns:a16="http://schemas.microsoft.com/office/drawing/2014/main" val="2535392950"/>
                    </a:ext>
                  </a:extLst>
                </a:gridCol>
                <a:gridCol w="4114800">
                  <a:extLst>
                    <a:ext uri="{9D8B030D-6E8A-4147-A177-3AD203B41FA5}">
                      <a16:colId xmlns:a16="http://schemas.microsoft.com/office/drawing/2014/main" val="1100741231"/>
                    </a:ext>
                  </a:extLst>
                </a:gridCol>
                <a:gridCol w="4114800">
                  <a:extLst>
                    <a:ext uri="{9D8B030D-6E8A-4147-A177-3AD203B41FA5}">
                      <a16:colId xmlns:a16="http://schemas.microsoft.com/office/drawing/2014/main" val="2157407995"/>
                    </a:ext>
                  </a:extLst>
                </a:gridCol>
                <a:gridCol w="4876800">
                  <a:extLst>
                    <a:ext uri="{9D8B030D-6E8A-4147-A177-3AD203B41FA5}">
                      <a16:colId xmlns:a16="http://schemas.microsoft.com/office/drawing/2014/main" val="1974015333"/>
                    </a:ext>
                  </a:extLst>
                </a:gridCol>
              </a:tblGrid>
              <a:tr h="933986">
                <a:tc>
                  <a:txBody>
                    <a:bodyPr/>
                    <a:lstStyle/>
                    <a:p>
                      <a:pPr>
                        <a:lnSpc>
                          <a:spcPct val="107000"/>
                        </a:lnSpc>
                        <a:spcAft>
                          <a:spcPts val="800"/>
                        </a:spcAft>
                        <a:buNone/>
                      </a:pPr>
                      <a:r>
                        <a:rPr lang="en-GB" sz="2800" kern="100" dirty="0">
                          <a:solidFill>
                            <a:srgbClr val="DADADA"/>
                          </a:solidFill>
                          <a:effectLst/>
                          <a:latin typeface="InputMono Medium" panose="02000709030000090004" pitchFamily="49" charset="0"/>
                        </a:rPr>
                        <a:t>FEATURE</a:t>
                      </a:r>
                      <a:endParaRPr lang="en-GB" sz="28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w="9525" cap="flat" cmpd="sng" algn="ctr">
                      <a:noFill/>
                      <a:prstDash val="solid"/>
                    </a:lnL>
                    <a:lnR>
                      <a:noFill/>
                    </a:lnR>
                    <a:lnT w="9525" cap="flat" cmpd="sng" algn="ctr">
                      <a:noFill/>
                      <a:prstDash val="solid"/>
                    </a:lnT>
                    <a:lnB w="57150" cap="flat" cmpd="sng" algn="ctr">
                      <a:solidFill>
                        <a:srgbClr val="DADADA"/>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800" kern="100" dirty="0">
                          <a:solidFill>
                            <a:srgbClr val="DADADA"/>
                          </a:solidFill>
                          <a:effectLst/>
                          <a:latin typeface="InputMono Medium" panose="02000709030000090004" pitchFamily="49" charset="0"/>
                        </a:rPr>
                        <a:t>PYTORCH</a:t>
                      </a:r>
                      <a:endParaRPr lang="en-GB" sz="28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57150" cap="flat" cmpd="sng" algn="ctr">
                      <a:solidFill>
                        <a:srgbClr val="DADADA"/>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800" kern="100" dirty="0">
                          <a:solidFill>
                            <a:srgbClr val="DADADA"/>
                          </a:solidFill>
                          <a:effectLst/>
                          <a:latin typeface="InputMono Medium" panose="02000709030000090004" pitchFamily="49" charset="0"/>
                        </a:rPr>
                        <a:t>TENSORFLOW</a:t>
                      </a:r>
                      <a:endParaRPr lang="en-GB" sz="28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57150" cap="flat" cmpd="sng" algn="ctr">
                      <a:solidFill>
                        <a:srgbClr val="DADADA"/>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800" kern="100" dirty="0">
                          <a:solidFill>
                            <a:srgbClr val="DADADA"/>
                          </a:solidFill>
                          <a:effectLst/>
                          <a:latin typeface="InputMono Medium" panose="02000709030000090004" pitchFamily="49" charset="0"/>
                        </a:rPr>
                        <a:t>KERAS</a:t>
                      </a:r>
                      <a:endParaRPr lang="en-GB" sz="28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a:noFill/>
                    </a:lnL>
                    <a:lnR w="57150" cap="flat" cmpd="sng" algn="ctr">
                      <a:noFill/>
                      <a:prstDash val="solid"/>
                      <a:round/>
                      <a:headEnd type="none" w="med" len="med"/>
                      <a:tailEnd type="none" w="med" len="med"/>
                    </a:lnR>
                    <a:lnT w="9525" cap="flat" cmpd="sng" algn="ctr">
                      <a:noFill/>
                      <a:prstDash val="solid"/>
                    </a:lnT>
                    <a:lnB w="57150" cap="flat" cmpd="sng" algn="ctr">
                      <a:solidFill>
                        <a:srgbClr val="DADADA"/>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8019274"/>
                  </a:ext>
                </a:extLst>
              </a:tr>
              <a:tr h="1459357">
                <a:tc>
                  <a:txBody>
                    <a:bodyPr/>
                    <a:lstStyle/>
                    <a:p>
                      <a:pPr>
                        <a:lnSpc>
                          <a:spcPct val="107000"/>
                        </a:lnSpc>
                        <a:spcAft>
                          <a:spcPts val="800"/>
                        </a:spcAft>
                        <a:buNone/>
                      </a:pPr>
                      <a:r>
                        <a:rPr lang="en-GB" sz="2400" kern="100" dirty="0">
                          <a:solidFill>
                            <a:srgbClr val="DADADA"/>
                          </a:solidFill>
                          <a:effectLst/>
                          <a:latin typeface="InputMono Medium" panose="02000709030000090004" pitchFamily="49" charset="0"/>
                        </a:rPr>
                        <a:t>EASE OF USE</a:t>
                      </a:r>
                      <a:endParaRPr lang="en-GB" sz="24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w="9525" cap="flat" cmpd="sng" algn="ctr">
                      <a:noFill/>
                      <a:prstDash val="solid"/>
                    </a:lnL>
                    <a:lnR>
                      <a:noFill/>
                    </a:lnR>
                    <a:lnT w="57150" cap="flat" cmpd="sng" algn="ctr">
                      <a:solidFill>
                        <a:srgbClr val="DADADA"/>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high (pythonic, dynamic computation graph)</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57150" cap="flat" cmpd="sng" algn="ctr">
                      <a:solidFill>
                        <a:srgbClr val="DADADA"/>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moderate (static graph </a:t>
                      </a:r>
                    </a:p>
                    <a:p>
                      <a:pPr>
                        <a:lnSpc>
                          <a:spcPct val="107000"/>
                        </a:lnSpc>
                        <a:spcAft>
                          <a:spcPts val="800"/>
                        </a:spcAft>
                        <a:buNone/>
                      </a:pPr>
                      <a:r>
                        <a:rPr lang="en-GB" sz="2000" b="0" i="0" kern="100" dirty="0">
                          <a:solidFill>
                            <a:srgbClr val="DADADA"/>
                          </a:solidFill>
                          <a:effectLst/>
                          <a:latin typeface="InputMono Light" panose="02000509020000090004" pitchFamily="49" charset="0"/>
                        </a:rPr>
                        <a:t>by default, more setup)</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57150" cap="flat" cmpd="sng" algn="ctr">
                      <a:solidFill>
                        <a:srgbClr val="DADADA"/>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very high (high-level </a:t>
                      </a:r>
                      <a:r>
                        <a:rPr lang="en-GB" sz="2000" b="0" i="0" kern="100" dirty="0" err="1">
                          <a:solidFill>
                            <a:srgbClr val="DADADA"/>
                          </a:solidFill>
                          <a:effectLst/>
                          <a:latin typeface="InputMono Light" panose="02000509020000090004" pitchFamily="49" charset="0"/>
                        </a:rPr>
                        <a:t>api</a:t>
                      </a:r>
                      <a:r>
                        <a:rPr lang="en-GB" sz="2000" b="0" i="0" kern="100" dirty="0">
                          <a:solidFill>
                            <a:srgbClr val="DADADA"/>
                          </a:solidFill>
                          <a:effectLst/>
                          <a:latin typeface="InputMono Light" panose="02000509020000090004" pitchFamily="49" charset="0"/>
                        </a:rPr>
                        <a:t>)</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w="9525" cap="flat" cmpd="sng" algn="ctr">
                      <a:noFill/>
                      <a:prstDash val="solid"/>
                    </a:lnR>
                    <a:lnT w="57150" cap="flat" cmpd="sng" algn="ctr">
                      <a:solidFill>
                        <a:srgbClr val="DADADA"/>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823581821"/>
                  </a:ext>
                </a:extLst>
              </a:tr>
              <a:tr h="981324">
                <a:tc>
                  <a:txBody>
                    <a:bodyPr/>
                    <a:lstStyle/>
                    <a:p>
                      <a:pPr>
                        <a:lnSpc>
                          <a:spcPct val="107000"/>
                        </a:lnSpc>
                        <a:spcAft>
                          <a:spcPts val="800"/>
                        </a:spcAft>
                        <a:buNone/>
                      </a:pPr>
                      <a:r>
                        <a:rPr lang="en-GB" sz="2400" kern="100" dirty="0">
                          <a:solidFill>
                            <a:srgbClr val="DADADA"/>
                          </a:solidFill>
                          <a:effectLst/>
                          <a:latin typeface="InputMono Medium" panose="02000709030000090004" pitchFamily="49" charset="0"/>
                        </a:rPr>
                        <a:t>FLEXIBILITY</a:t>
                      </a:r>
                      <a:endParaRPr lang="en-GB" sz="24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high</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moderate</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low (abstracted </a:t>
                      </a:r>
                      <a:r>
                        <a:rPr lang="en-GB" sz="2000" b="0" i="0" kern="100" dirty="0" err="1">
                          <a:solidFill>
                            <a:srgbClr val="DADADA"/>
                          </a:solidFill>
                          <a:effectLst/>
                          <a:latin typeface="InputMono Light" panose="02000509020000090004" pitchFamily="49" charset="0"/>
                        </a:rPr>
                        <a:t>api</a:t>
                      </a:r>
                      <a:r>
                        <a:rPr lang="en-GB" sz="2000" b="0" i="0" kern="100" dirty="0">
                          <a:solidFill>
                            <a:srgbClr val="DADADA"/>
                          </a:solidFill>
                          <a:effectLst/>
                          <a:latin typeface="InputMono Light" panose="02000509020000090004" pitchFamily="49" charset="0"/>
                        </a:rPr>
                        <a:t>)</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4290483064"/>
                  </a:ext>
                </a:extLst>
              </a:tr>
              <a:tr h="981324">
                <a:tc>
                  <a:txBody>
                    <a:bodyPr/>
                    <a:lstStyle/>
                    <a:p>
                      <a:pPr>
                        <a:lnSpc>
                          <a:spcPct val="107000"/>
                        </a:lnSpc>
                        <a:spcAft>
                          <a:spcPts val="800"/>
                        </a:spcAft>
                        <a:buNone/>
                      </a:pPr>
                      <a:r>
                        <a:rPr lang="en-GB" sz="2400" kern="100" dirty="0">
                          <a:solidFill>
                            <a:srgbClr val="DADADA"/>
                          </a:solidFill>
                          <a:effectLst/>
                          <a:latin typeface="InputMono Medium" panose="02000709030000090004" pitchFamily="49" charset="0"/>
                        </a:rPr>
                        <a:t>PERFORMANCE</a:t>
                      </a:r>
                      <a:endParaRPr lang="en-GB" sz="24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high</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very high (optimized </a:t>
                      </a:r>
                    </a:p>
                    <a:p>
                      <a:pPr>
                        <a:lnSpc>
                          <a:spcPct val="107000"/>
                        </a:lnSpc>
                        <a:spcAft>
                          <a:spcPts val="800"/>
                        </a:spcAft>
                        <a:buNone/>
                      </a:pPr>
                      <a:r>
                        <a:rPr lang="en-GB" sz="2000" b="0" i="0" kern="100" dirty="0">
                          <a:solidFill>
                            <a:srgbClr val="DADADA"/>
                          </a:solidFill>
                          <a:effectLst/>
                          <a:latin typeface="InputMono Light" panose="02000509020000090004" pitchFamily="49" charset="0"/>
                        </a:rPr>
                        <a:t>for deployment)</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moderate</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324384716"/>
                  </a:ext>
                </a:extLst>
              </a:tr>
              <a:tr h="981324">
                <a:tc>
                  <a:txBody>
                    <a:bodyPr/>
                    <a:lstStyle/>
                    <a:p>
                      <a:pPr>
                        <a:lnSpc>
                          <a:spcPct val="107000"/>
                        </a:lnSpc>
                        <a:spcAft>
                          <a:spcPts val="800"/>
                        </a:spcAft>
                        <a:buNone/>
                      </a:pPr>
                      <a:r>
                        <a:rPr lang="en-GB" sz="2400" kern="100" dirty="0">
                          <a:solidFill>
                            <a:srgbClr val="DADADA"/>
                          </a:solidFill>
                          <a:effectLst/>
                          <a:latin typeface="InputMono Medium" panose="02000709030000090004" pitchFamily="49" charset="0"/>
                        </a:rPr>
                        <a:t>DEBUGGING</a:t>
                      </a:r>
                      <a:endParaRPr lang="en-GB" sz="24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easy (eager execution)</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harder (graph-based execution)</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easy</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3777210344"/>
                  </a:ext>
                </a:extLst>
              </a:tr>
              <a:tr h="981324">
                <a:tc>
                  <a:txBody>
                    <a:bodyPr/>
                    <a:lstStyle/>
                    <a:p>
                      <a:pPr>
                        <a:lnSpc>
                          <a:spcPct val="107000"/>
                        </a:lnSpc>
                        <a:spcAft>
                          <a:spcPts val="800"/>
                        </a:spcAft>
                        <a:buNone/>
                      </a:pPr>
                      <a:r>
                        <a:rPr lang="en-GB" sz="2400" kern="100" dirty="0">
                          <a:solidFill>
                            <a:srgbClr val="DADADA"/>
                          </a:solidFill>
                          <a:effectLst/>
                          <a:latin typeface="InputMono Medium" panose="02000709030000090004" pitchFamily="49" charset="0"/>
                        </a:rPr>
                        <a:t>GPU SUPPORT</a:t>
                      </a:r>
                      <a:endParaRPr lang="en-GB" sz="24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excellent</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excellent</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good</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70176231"/>
                  </a:ext>
                </a:extLst>
              </a:tr>
              <a:tr h="981324">
                <a:tc>
                  <a:txBody>
                    <a:bodyPr/>
                    <a:lstStyle/>
                    <a:p>
                      <a:pPr>
                        <a:lnSpc>
                          <a:spcPct val="107000"/>
                        </a:lnSpc>
                        <a:spcAft>
                          <a:spcPts val="800"/>
                        </a:spcAft>
                        <a:buNone/>
                      </a:pPr>
                      <a:r>
                        <a:rPr lang="en-GB" sz="2400" kern="100" dirty="0">
                          <a:solidFill>
                            <a:srgbClr val="DADADA"/>
                          </a:solidFill>
                          <a:effectLst/>
                          <a:latin typeface="InputMono Medium" panose="02000709030000090004" pitchFamily="49" charset="0"/>
                        </a:rPr>
                        <a:t>INDUSTRY USE</a:t>
                      </a:r>
                      <a:endParaRPr lang="en-GB" sz="2400" kern="100" dirty="0">
                        <a:solidFill>
                          <a:srgbClr val="DADADA"/>
                        </a:solidFill>
                        <a:effectLst/>
                        <a:latin typeface="InputMono Medium" panose="02000709030000090004" pitchFamily="49" charset="0"/>
                        <a:ea typeface="Aptos" panose="020B0004020202020204" pitchFamily="34" charset="0"/>
                        <a:cs typeface="Times New Roman" panose="02020603050405020304" pitchFamily="18" charset="0"/>
                      </a:endParaRPr>
                    </a:p>
                  </a:txBody>
                  <a:tcPr marL="8787" marR="8787" marT="8787" marB="8787" anchor="ctr">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research, prototyping</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production, deployment</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nSpc>
                          <a:spcPct val="107000"/>
                        </a:lnSpc>
                        <a:spcAft>
                          <a:spcPts val="800"/>
                        </a:spcAft>
                        <a:buNone/>
                      </a:pPr>
                      <a:r>
                        <a:rPr lang="en-GB" sz="2000" b="0" i="0" kern="100" dirty="0">
                          <a:solidFill>
                            <a:srgbClr val="DADADA"/>
                          </a:solidFill>
                          <a:effectLst/>
                          <a:latin typeface="InputMono Light" panose="02000509020000090004" pitchFamily="49" charset="0"/>
                        </a:rPr>
                        <a:t>rapid prototyping</a:t>
                      </a:r>
                      <a:endParaRPr lang="en-GB" sz="2000" b="0" i="0" kern="100" dirty="0">
                        <a:solidFill>
                          <a:srgbClr val="DADADA"/>
                        </a:solidFill>
                        <a:effectLst/>
                        <a:latin typeface="InputMono Light" panose="02000509020000090004" pitchFamily="49" charset="0"/>
                        <a:ea typeface="Aptos" panose="020B0004020202020204" pitchFamily="34" charset="0"/>
                        <a:cs typeface="Times New Roman" panose="02020603050405020304" pitchFamily="18" charset="0"/>
                      </a:endParaRPr>
                    </a:p>
                  </a:txBody>
                  <a:tcPr marL="8787" marR="8787" marT="8787" marB="8787" anchor="ctr">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3236874833"/>
                  </a:ext>
                </a:extLst>
              </a:tr>
            </a:tbl>
          </a:graphicData>
        </a:graphic>
      </p:graphicFrame>
    </p:spTree>
    <p:extLst>
      <p:ext uri="{BB962C8B-B14F-4D97-AF65-F5344CB8AC3E}">
        <p14:creationId xmlns:p14="http://schemas.microsoft.com/office/powerpoint/2010/main" val="2807219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E12752-1A37-EEE6-40A5-0673A142F156}"/>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ABFC09B4-E1BC-C4B9-59E6-F8F67A807E7A}"/>
              </a:ext>
            </a:extLst>
          </p:cNvPr>
          <p:cNvSpPr txBox="1">
            <a:spLocks noGrp="1"/>
          </p:cNvSpPr>
          <p:nvPr>
            <p:ph type="body" idx="1"/>
          </p:nvPr>
        </p:nvSpPr>
        <p:spPr>
          <a:xfrm>
            <a:off x="755650" y="1118242"/>
            <a:ext cx="6477000" cy="1695980"/>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TENSORS</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11A0A5FA-23B1-61B6-1A9C-E1CAFC0F831D}"/>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8CC634C9-5568-C3AF-99E8-01E6D1821723}"/>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1D1F814A-09CD-9CC0-702A-7E12211568AB}"/>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sz="4250" spc="-25" dirty="0">
                <a:solidFill>
                  <a:srgbClr val="163794"/>
                </a:solidFill>
                <a:latin typeface="InputMono Light" panose="02000509020000090004" pitchFamily="49" charset="0"/>
                <a:cs typeface="InputMono"/>
              </a:rPr>
              <a:t>0</a:t>
            </a:r>
            <a:r>
              <a:rPr lang="en-GB" sz="4250" spc="-25" dirty="0">
                <a:solidFill>
                  <a:srgbClr val="163794"/>
                </a:solidFill>
                <a:latin typeface="InputMono Light" panose="02000509020000090004" pitchFamily="49" charset="0"/>
                <a:cs typeface="InputMono"/>
              </a:rPr>
              <a:t>6</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03369CA8-616F-1C0A-2B9F-E70EF5AF494D}"/>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6F2CE432-D75E-E106-9E9B-695B0B320F82}"/>
              </a:ext>
            </a:extLst>
          </p:cNvPr>
          <p:cNvSpPr txBox="1">
            <a:spLocks noChangeArrowheads="1"/>
          </p:cNvSpPr>
          <p:nvPr/>
        </p:nvSpPr>
        <p:spPr bwMode="auto">
          <a:xfrm>
            <a:off x="1062936" y="2835214"/>
            <a:ext cx="7670522" cy="380270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10000"/>
              </a:lnSpc>
              <a:spcAft>
                <a:spcPct val="0"/>
              </a:spcAft>
              <a:buNone/>
            </a:pPr>
            <a:r>
              <a:rPr lang="en-US" altLang="en-US" sz="2400" dirty="0">
                <a:solidFill>
                  <a:srgbClr val="163794"/>
                </a:solidFill>
                <a:latin typeface="InputMono Medium" panose="02000709030000090004" pitchFamily="49" charset="0"/>
              </a:rPr>
              <a:t>definition: </a:t>
            </a:r>
            <a:r>
              <a:rPr lang="en-US" altLang="en-US" sz="2400" dirty="0">
                <a:solidFill>
                  <a:srgbClr val="163794"/>
                </a:solidFill>
                <a:latin typeface="InputMono Light" panose="02000509020000090004" pitchFamily="49" charset="0"/>
              </a:rPr>
              <a:t>a generalization of vectors and matrices to higher dimensions</a:t>
            </a: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marL="0" indent="0" fontAlgn="base">
              <a:lnSpc>
                <a:spcPct val="110000"/>
              </a:lnSpc>
              <a:spcAft>
                <a:spcPct val="0"/>
              </a:spcAft>
              <a:buNone/>
            </a:pPr>
            <a:r>
              <a:rPr lang="en-US" altLang="en-US" sz="2400" dirty="0">
                <a:solidFill>
                  <a:srgbClr val="163794"/>
                </a:solidFill>
                <a:latin typeface="InputMono Medium" panose="02000709030000090004" pitchFamily="49" charset="0"/>
              </a:rPr>
              <a:t>why tensors?</a:t>
            </a:r>
          </a:p>
          <a:p>
            <a:pPr marL="0" indent="0" fontAlgn="base">
              <a:lnSpc>
                <a:spcPct val="110000"/>
              </a:lnSpc>
              <a:spcAft>
                <a:spcPct val="0"/>
              </a:spcAft>
              <a:buNone/>
            </a:pPr>
            <a:r>
              <a:rPr lang="en-US" altLang="en-US" sz="2400" dirty="0">
                <a:solidFill>
                  <a:srgbClr val="163794"/>
                </a:solidFill>
                <a:latin typeface="InputMono Light" panose="02000509020000090004" pitchFamily="49" charset="0"/>
              </a:rPr>
              <a:t>efficient representation of</a:t>
            </a:r>
          </a:p>
          <a:p>
            <a:pPr marL="0" indent="0" fontAlgn="base">
              <a:lnSpc>
                <a:spcPct val="110000"/>
              </a:lnSpc>
              <a:spcAft>
                <a:spcPct val="0"/>
              </a:spcAft>
              <a:buNone/>
            </a:pPr>
            <a:r>
              <a:rPr lang="en-US" altLang="en-US" sz="2400" dirty="0">
                <a:solidFill>
                  <a:srgbClr val="163794"/>
                </a:solidFill>
                <a:latin typeface="InputMono Light" panose="02000509020000090004" pitchFamily="49" charset="0"/>
              </a:rPr>
              <a:t>multi-dimensional data</a:t>
            </a: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a:p>
            <a:pPr marL="0" indent="0" fontAlgn="base">
              <a:lnSpc>
                <a:spcPct val="110000"/>
              </a:lnSpc>
              <a:spcAft>
                <a:spcPct val="0"/>
              </a:spcAft>
              <a:buNone/>
            </a:pPr>
            <a:r>
              <a:rPr lang="en-US" altLang="en-US" sz="2400" dirty="0">
                <a:solidFill>
                  <a:srgbClr val="163794"/>
                </a:solidFill>
                <a:latin typeface="InputMono Light" panose="02000509020000090004" pitchFamily="49" charset="0"/>
              </a:rPr>
              <a:t>optimized for computation (</a:t>
            </a:r>
            <a:r>
              <a:rPr lang="en-US" altLang="en-US" sz="2400" dirty="0" err="1">
                <a:solidFill>
                  <a:srgbClr val="163794"/>
                </a:solidFill>
                <a:latin typeface="InputMono Light" panose="02000509020000090004" pitchFamily="49" charset="0"/>
              </a:rPr>
              <a:t>cpu</a:t>
            </a:r>
            <a:r>
              <a:rPr lang="en-US" altLang="en-US" sz="2400" dirty="0">
                <a:solidFill>
                  <a:srgbClr val="163794"/>
                </a:solidFill>
                <a:latin typeface="InputMono Light" panose="02000509020000090004" pitchFamily="49" charset="0"/>
              </a:rPr>
              <a:t> &amp; </a:t>
            </a:r>
            <a:r>
              <a:rPr lang="en-US" altLang="en-US" sz="2400" dirty="0" err="1">
                <a:solidFill>
                  <a:srgbClr val="163794"/>
                </a:solidFill>
                <a:latin typeface="InputMono Light" panose="02000509020000090004" pitchFamily="49" charset="0"/>
              </a:rPr>
              <a:t>gpu</a:t>
            </a:r>
            <a:r>
              <a:rPr lang="en-US" altLang="en-US" sz="2400" dirty="0">
                <a:solidFill>
                  <a:srgbClr val="163794"/>
                </a:solidFill>
                <a:latin typeface="InputMono Light" panose="02000509020000090004" pitchFamily="49" charset="0"/>
              </a:rPr>
              <a:t>)</a:t>
            </a:r>
          </a:p>
          <a:p>
            <a:pPr marL="0" indent="0" fontAlgn="base">
              <a:lnSpc>
                <a:spcPct val="110000"/>
              </a:lnSpc>
              <a:spcAft>
                <a:spcPct val="0"/>
              </a:spcAft>
              <a:buNone/>
            </a:pPr>
            <a:endParaRPr lang="en-US" altLang="en-US" sz="2400" dirty="0">
              <a:solidFill>
                <a:srgbClr val="163794"/>
              </a:solidFill>
              <a:latin typeface="InputMono Light" panose="02000509020000090004" pitchFamily="49" charset="0"/>
            </a:endParaRPr>
          </a:p>
        </p:txBody>
      </p:sp>
      <p:pic>
        <p:nvPicPr>
          <p:cNvPr id="10" name="Picture 9" descr="A screenshot of a computer screen&#10;&#10;AI-generated content may be incorrect.">
            <a:extLst>
              <a:ext uri="{FF2B5EF4-FFF2-40B4-BE49-F238E27FC236}">
                <a16:creationId xmlns:a16="http://schemas.microsoft.com/office/drawing/2014/main" id="{F1B0109D-4075-F9E2-F74B-AA7FEA5FCE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6762" y="1788313"/>
            <a:ext cx="9808773" cy="5100560"/>
          </a:xfrm>
          <a:prstGeom prst="rect">
            <a:avLst/>
          </a:prstGeom>
          <a:noFill/>
        </p:spPr>
      </p:pic>
      <p:pic>
        <p:nvPicPr>
          <p:cNvPr id="11" name="Picture 10" descr="A screen shot of a computer&#10;&#10;AI-generated content may be incorrect.">
            <a:extLst>
              <a:ext uri="{FF2B5EF4-FFF2-40B4-BE49-F238E27FC236}">
                <a16:creationId xmlns:a16="http://schemas.microsoft.com/office/drawing/2014/main" id="{2A37DC8C-767B-E849-5215-A7D25284A6E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732" b="89933" l="7871" r="93148">
                        <a14:foregroundMark x1="7871" y1="49664" x2="7871" y2="49664"/>
                        <a14:foregroundMark x1="92752" y1="36577" x2="92752" y2="36577"/>
                        <a14:foregroundMark x1="92186" y1="35403" x2="92186" y2="35403"/>
                        <a14:foregroundMark x1="93148" y1="33725" x2="93148" y2="33725"/>
                        <a14:foregroundMark x1="93148" y1="32550" x2="69422" y2="30369"/>
                        <a14:foregroundMark x1="69422" y1="30369" x2="52492" y2="37752"/>
                        <a14:foregroundMark x1="52492" y1="37752" x2="52492" y2="37752"/>
                        <a14:foregroundMark x1="58267" y1="43456" x2="14326" y2="35738"/>
                        <a14:foregroundMark x1="14326" y1="35738" x2="14326" y2="35738"/>
                        <a14:foregroundMark x1="49604" y1="51678" x2="10759" y2="40604"/>
                        <a14:foregroundMark x1="13647" y1="52517" x2="9287" y2="32886"/>
                      </a14:backgroundRemoval>
                    </a14:imgEffect>
                  </a14:imgLayer>
                </a14:imgProps>
              </a:ext>
              <a:ext uri="{28A0092B-C50C-407E-A947-70E740481C1C}">
                <a14:useLocalDpi xmlns:a14="http://schemas.microsoft.com/office/drawing/2010/main" val="0"/>
              </a:ext>
            </a:extLst>
          </a:blip>
          <a:stretch>
            <a:fillRect/>
          </a:stretch>
        </p:blipFill>
        <p:spPr>
          <a:xfrm>
            <a:off x="6165850" y="6594922"/>
            <a:ext cx="14480483" cy="4886958"/>
          </a:xfrm>
          <a:prstGeom prst="rect">
            <a:avLst/>
          </a:prstGeom>
        </p:spPr>
      </p:pic>
    </p:spTree>
    <p:extLst>
      <p:ext uri="{BB962C8B-B14F-4D97-AF65-F5344CB8AC3E}">
        <p14:creationId xmlns:p14="http://schemas.microsoft.com/office/powerpoint/2010/main" val="1254323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2E8466-2C48-925E-8ADD-7AF3DC1E562F}"/>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FE08484A-75D0-362D-CC90-9377A96258A8}"/>
              </a:ext>
            </a:extLst>
          </p:cNvPr>
          <p:cNvSpPr txBox="1">
            <a:spLocks noGrp="1"/>
          </p:cNvSpPr>
          <p:nvPr>
            <p:ph type="body" idx="1"/>
          </p:nvPr>
        </p:nvSpPr>
        <p:spPr>
          <a:xfrm>
            <a:off x="755650" y="1118242"/>
            <a:ext cx="6477000" cy="3011725"/>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CREATINGTENSORS</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3C4C83E8-EE02-84B0-B55C-3B9F03446620}"/>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97DCF7FE-E9DF-C18D-6BB2-00DE1C94C694}"/>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3DDABC31-8D23-2CA6-227F-46AC07AF741C}"/>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sz="4250" spc="-25" dirty="0">
                <a:solidFill>
                  <a:srgbClr val="163794"/>
                </a:solidFill>
                <a:latin typeface="InputMono Light" panose="02000509020000090004" pitchFamily="49" charset="0"/>
                <a:cs typeface="InputMono"/>
              </a:rPr>
              <a:t>0</a:t>
            </a:r>
            <a:r>
              <a:rPr lang="en-GB" sz="4250" spc="-25" dirty="0">
                <a:solidFill>
                  <a:srgbClr val="163794"/>
                </a:solidFill>
                <a:latin typeface="InputMono Light" panose="02000509020000090004" pitchFamily="49" charset="0"/>
                <a:cs typeface="InputMono"/>
              </a:rPr>
              <a:t>7</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B569476D-406B-4A05-0689-B48CD4662299}"/>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9230A0C0-0DB8-B3BC-43A1-24D66BCE478B}"/>
              </a:ext>
            </a:extLst>
          </p:cNvPr>
          <p:cNvSpPr txBox="1">
            <a:spLocks noChangeArrowheads="1"/>
          </p:cNvSpPr>
          <p:nvPr/>
        </p:nvSpPr>
        <p:spPr bwMode="auto">
          <a:xfrm>
            <a:off x="910486" y="4892675"/>
            <a:ext cx="8008729" cy="380270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110000"/>
              </a:lnSpc>
              <a:spcAft>
                <a:spcPct val="0"/>
              </a:spcAft>
            </a:pPr>
            <a:r>
              <a:rPr lang="en-US" altLang="en-US" dirty="0" err="1">
                <a:solidFill>
                  <a:srgbClr val="EE4C2C"/>
                </a:solidFill>
                <a:latin typeface="InputMono Light" panose="02000509020000090004" pitchFamily="49" charset="0"/>
              </a:rPr>
              <a:t>torch.tensor</a:t>
            </a:r>
            <a:r>
              <a:rPr lang="en-US" altLang="en-US" dirty="0">
                <a:solidFill>
                  <a:srgbClr val="EE4C2C"/>
                </a:solidFill>
                <a:latin typeface="InputMono Light" panose="02000509020000090004" pitchFamily="49" charset="0"/>
              </a:rPr>
              <a:t>() </a:t>
            </a:r>
            <a:r>
              <a:rPr lang="en-US" altLang="en-US" dirty="0">
                <a:solidFill>
                  <a:srgbClr val="163794"/>
                </a:solidFill>
                <a:latin typeface="InputMono Light" panose="02000509020000090004" pitchFamily="49" charset="0"/>
              </a:rPr>
              <a:t>-&gt; from existing data</a:t>
            </a:r>
          </a:p>
          <a:p>
            <a:pPr fontAlgn="base">
              <a:lnSpc>
                <a:spcPct val="110000"/>
              </a:lnSpc>
              <a:spcAft>
                <a:spcPct val="0"/>
              </a:spcAft>
            </a:pPr>
            <a:r>
              <a:rPr lang="en-US" altLang="en-US" dirty="0" err="1">
                <a:solidFill>
                  <a:srgbClr val="EE4C2C"/>
                </a:solidFill>
                <a:latin typeface="InputMono Light" panose="02000509020000090004" pitchFamily="49" charset="0"/>
              </a:rPr>
              <a:t>torch.zeros</a:t>
            </a:r>
            <a:r>
              <a:rPr lang="en-US" altLang="en-US" dirty="0">
                <a:solidFill>
                  <a:srgbClr val="EE4C2C"/>
                </a:solidFill>
                <a:latin typeface="InputMono Light" panose="02000509020000090004" pitchFamily="49" charset="0"/>
              </a:rPr>
              <a:t>(), </a:t>
            </a:r>
            <a:r>
              <a:rPr lang="en-US" altLang="en-US" dirty="0" err="1">
                <a:solidFill>
                  <a:srgbClr val="EE4C2C"/>
                </a:solidFill>
                <a:latin typeface="InputMono Light" panose="02000509020000090004" pitchFamily="49" charset="0"/>
              </a:rPr>
              <a:t>torch.ones</a:t>
            </a:r>
            <a:r>
              <a:rPr lang="en-US" altLang="en-US" dirty="0">
                <a:solidFill>
                  <a:srgbClr val="EE4C2C"/>
                </a:solidFill>
                <a:latin typeface="InputMono Light" panose="02000509020000090004" pitchFamily="49" charset="0"/>
              </a:rPr>
              <a:t>() </a:t>
            </a:r>
            <a:r>
              <a:rPr lang="en-US" altLang="en-US" dirty="0">
                <a:solidFill>
                  <a:srgbClr val="163794"/>
                </a:solidFill>
                <a:latin typeface="InputMono Light" panose="02000509020000090004" pitchFamily="49" charset="0"/>
              </a:rPr>
              <a:t>-&gt; filled tensors</a:t>
            </a:r>
          </a:p>
          <a:p>
            <a:pPr fontAlgn="base">
              <a:lnSpc>
                <a:spcPct val="110000"/>
              </a:lnSpc>
              <a:spcAft>
                <a:spcPct val="0"/>
              </a:spcAft>
            </a:pPr>
            <a:r>
              <a:rPr lang="en-US" altLang="en-US" dirty="0" err="1">
                <a:solidFill>
                  <a:srgbClr val="EE4C2C"/>
                </a:solidFill>
                <a:latin typeface="InputMono Light" panose="02000509020000090004" pitchFamily="49" charset="0"/>
              </a:rPr>
              <a:t>torch.rand</a:t>
            </a:r>
            <a:r>
              <a:rPr lang="en-US" altLang="en-US" dirty="0">
                <a:solidFill>
                  <a:srgbClr val="EE4C2C"/>
                </a:solidFill>
                <a:latin typeface="InputMono Light" panose="02000509020000090004" pitchFamily="49" charset="0"/>
              </a:rPr>
              <a:t>(), </a:t>
            </a:r>
            <a:r>
              <a:rPr lang="en-US" altLang="en-US" dirty="0" err="1">
                <a:solidFill>
                  <a:srgbClr val="EE4C2C"/>
                </a:solidFill>
                <a:latin typeface="InputMono Light" panose="02000509020000090004" pitchFamily="49" charset="0"/>
              </a:rPr>
              <a:t>torch.randn</a:t>
            </a:r>
            <a:r>
              <a:rPr lang="en-US" altLang="en-US" dirty="0">
                <a:solidFill>
                  <a:srgbClr val="EE4C2C"/>
                </a:solidFill>
                <a:latin typeface="InputMono Light" panose="02000509020000090004" pitchFamily="49" charset="0"/>
              </a:rPr>
              <a:t>() </a:t>
            </a:r>
            <a:r>
              <a:rPr lang="en-US" altLang="en-US" dirty="0">
                <a:solidFill>
                  <a:srgbClr val="163794"/>
                </a:solidFill>
                <a:latin typeface="InputMono Light" panose="02000509020000090004" pitchFamily="49" charset="0"/>
              </a:rPr>
              <a:t>-&gt; random tensors</a:t>
            </a:r>
          </a:p>
          <a:p>
            <a:pPr fontAlgn="base">
              <a:lnSpc>
                <a:spcPct val="110000"/>
              </a:lnSpc>
              <a:spcAft>
                <a:spcPct val="0"/>
              </a:spcAft>
            </a:pPr>
            <a:r>
              <a:rPr lang="en-US" altLang="en-US" dirty="0" err="1">
                <a:solidFill>
                  <a:srgbClr val="EE4C2C"/>
                </a:solidFill>
                <a:latin typeface="InputMono Light" panose="02000509020000090004" pitchFamily="49" charset="0"/>
              </a:rPr>
              <a:t>torch.arange</a:t>
            </a:r>
            <a:r>
              <a:rPr lang="en-US" altLang="en-US" dirty="0">
                <a:solidFill>
                  <a:srgbClr val="EE4C2C"/>
                </a:solidFill>
                <a:latin typeface="InputMono Light" panose="02000509020000090004" pitchFamily="49" charset="0"/>
              </a:rPr>
              <a:t>(), </a:t>
            </a:r>
            <a:r>
              <a:rPr lang="en-US" altLang="en-US" dirty="0" err="1">
                <a:solidFill>
                  <a:srgbClr val="EE4C2C"/>
                </a:solidFill>
                <a:latin typeface="InputMono Light" panose="02000509020000090004" pitchFamily="49" charset="0"/>
              </a:rPr>
              <a:t>torch.linspace</a:t>
            </a:r>
            <a:r>
              <a:rPr lang="en-US" altLang="en-US" dirty="0">
                <a:solidFill>
                  <a:srgbClr val="EE4C2C"/>
                </a:solidFill>
                <a:latin typeface="InputMono Light" panose="02000509020000090004" pitchFamily="49" charset="0"/>
              </a:rPr>
              <a:t>() </a:t>
            </a:r>
            <a:r>
              <a:rPr lang="en-US" altLang="en-US" dirty="0">
                <a:solidFill>
                  <a:srgbClr val="163794"/>
                </a:solidFill>
                <a:latin typeface="InputMono Light" panose="02000509020000090004" pitchFamily="49" charset="0"/>
              </a:rPr>
              <a:t>-&gt; sequences</a:t>
            </a:r>
          </a:p>
          <a:p>
            <a:pPr fontAlgn="base">
              <a:lnSpc>
                <a:spcPct val="110000"/>
              </a:lnSpc>
              <a:spcAft>
                <a:spcPct val="0"/>
              </a:spcAft>
            </a:pPr>
            <a:r>
              <a:rPr lang="en-US" altLang="en-US" dirty="0" err="1">
                <a:solidFill>
                  <a:srgbClr val="EE4C2C"/>
                </a:solidFill>
                <a:latin typeface="InputMono Light" panose="02000509020000090004" pitchFamily="49" charset="0"/>
              </a:rPr>
              <a:t>torch.eye</a:t>
            </a:r>
            <a:r>
              <a:rPr lang="en-US" altLang="en-US" dirty="0">
                <a:solidFill>
                  <a:srgbClr val="EE4C2C"/>
                </a:solidFill>
                <a:latin typeface="InputMono Light" panose="02000509020000090004" pitchFamily="49" charset="0"/>
              </a:rPr>
              <a:t>() </a:t>
            </a:r>
            <a:r>
              <a:rPr lang="en-US" altLang="en-US" dirty="0">
                <a:solidFill>
                  <a:srgbClr val="163794"/>
                </a:solidFill>
                <a:latin typeface="InputMono Light" panose="02000509020000090004" pitchFamily="49" charset="0"/>
              </a:rPr>
              <a:t>-&gt; identity matrices</a:t>
            </a:r>
          </a:p>
          <a:p>
            <a:pPr marL="0" indent="0" fontAlgn="base">
              <a:lnSpc>
                <a:spcPct val="110000"/>
              </a:lnSpc>
              <a:spcAft>
                <a:spcPct val="0"/>
              </a:spcAft>
              <a:buNone/>
            </a:pPr>
            <a:endParaRPr lang="en-US" altLang="en-US" dirty="0">
              <a:solidFill>
                <a:srgbClr val="163794"/>
              </a:solidFill>
              <a:latin typeface="InputMono Light" panose="02000509020000090004" pitchFamily="49" charset="0"/>
            </a:endParaRPr>
          </a:p>
          <a:p>
            <a:pPr marL="0" indent="0" fontAlgn="base">
              <a:lnSpc>
                <a:spcPct val="110000"/>
              </a:lnSpc>
              <a:spcAft>
                <a:spcPct val="0"/>
              </a:spcAft>
              <a:buNone/>
            </a:pPr>
            <a:r>
              <a:rPr lang="en-US" altLang="en-US" dirty="0">
                <a:solidFill>
                  <a:srgbClr val="163794"/>
                </a:solidFill>
                <a:latin typeface="InputMono Light" panose="02000509020000090004" pitchFamily="49" charset="0"/>
              </a:rPr>
              <a:t>data types can be specified with </a:t>
            </a:r>
            <a:r>
              <a:rPr lang="en-US" altLang="en-US" dirty="0" err="1">
                <a:solidFill>
                  <a:srgbClr val="EE4C2C"/>
                </a:solidFill>
                <a:latin typeface="InputMono Light" panose="02000509020000090004" pitchFamily="49" charset="0"/>
              </a:rPr>
              <a:t>dtype</a:t>
            </a:r>
            <a:r>
              <a:rPr lang="en-US" altLang="en-US" dirty="0">
                <a:solidFill>
                  <a:srgbClr val="163794"/>
                </a:solidFill>
                <a:latin typeface="InputMono Light" panose="02000509020000090004" pitchFamily="49" charset="0"/>
              </a:rPr>
              <a:t> parameter</a:t>
            </a:r>
          </a:p>
        </p:txBody>
      </p:sp>
      <p:pic>
        <p:nvPicPr>
          <p:cNvPr id="3" name="Picture 2" descr="A screen shot of a computer code&#10;&#10;AI-generated content may be incorrect.">
            <a:extLst>
              <a:ext uri="{FF2B5EF4-FFF2-40B4-BE49-F238E27FC236}">
                <a16:creationId xmlns:a16="http://schemas.microsoft.com/office/drawing/2014/main" id="{4F30A907-BD56-5337-6380-B52CE66B8FC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746" b="89972" l="4603" r="90297">
                        <a14:foregroundMark x1="4674" y1="25989" x2="4674" y2="25989"/>
                        <a14:foregroundMark x1="90297" y1="61723" x2="90297" y2="61723"/>
                        <a14:backgroundMark x1="5595" y1="70763" x2="5595" y2="70763"/>
                        <a14:backgroundMark x1="5807" y1="71186" x2="5807" y2="84322"/>
                        <a14:backgroundMark x1="5807" y1="84322" x2="9136" y2="89124"/>
                        <a14:backgroundMark x1="9136" y1="89124" x2="12394" y2="89266"/>
                        <a14:backgroundMark x1="12394" y1="89266" x2="14943" y2="89124"/>
                        <a14:backgroundMark x1="15864" y1="88559" x2="62465" y2="90819"/>
                        <a14:backgroundMark x1="62465" y1="90819" x2="87252" y2="87288"/>
                        <a14:backgroundMark x1="87252" y1="87288" x2="90439" y2="87288"/>
                        <a14:backgroundMark x1="90439" y1="87288" x2="94334" y2="85311"/>
                        <a14:backgroundMark x1="94334" y1="85311" x2="58711" y2="93220"/>
                        <a14:backgroundMark x1="58711" y1="93220" x2="13881" y2="90960"/>
                        <a14:backgroundMark x1="14023" y1="89831" x2="27833" y2="90395"/>
                        <a14:backgroundMark x1="21034" y1="89407" x2="23796" y2="90395"/>
                        <a14:backgroundMark x1="26133" y1="89407" x2="32649" y2="90395"/>
                        <a14:backgroundMark x1="32649" y1="90113" x2="39164" y2="91384"/>
                        <a14:backgroundMark x1="46176" y1="90395" x2="54249" y2="91667"/>
                      </a14:backgroundRemoval>
                    </a14:imgEffect>
                  </a14:imgLayer>
                </a14:imgProps>
              </a:ext>
              <a:ext uri="{28A0092B-C50C-407E-A947-70E740481C1C}">
                <a14:useLocalDpi xmlns:a14="http://schemas.microsoft.com/office/drawing/2010/main" val="0"/>
              </a:ext>
            </a:extLst>
          </a:blip>
          <a:srcRect l="7129" t="14908" r="7093" b="14230"/>
          <a:stretch>
            <a:fillRect/>
          </a:stretch>
        </p:blipFill>
        <p:spPr>
          <a:xfrm>
            <a:off x="9370056" y="4094389"/>
            <a:ext cx="10734044" cy="4455886"/>
          </a:xfrm>
          <a:prstGeom prst="rect">
            <a:avLst/>
          </a:prstGeom>
          <a:noFill/>
        </p:spPr>
      </p:pic>
    </p:spTree>
    <p:extLst>
      <p:ext uri="{BB962C8B-B14F-4D97-AF65-F5344CB8AC3E}">
        <p14:creationId xmlns:p14="http://schemas.microsoft.com/office/powerpoint/2010/main" val="2584542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B8E09D-8C65-63EC-356A-E76D4E8F50B3}"/>
            </a:ext>
          </a:extLst>
        </p:cNvPr>
        <p:cNvGrpSpPr/>
        <p:nvPr/>
      </p:nvGrpSpPr>
      <p:grpSpPr>
        <a:xfrm>
          <a:off x="0" y="0"/>
          <a:ext cx="0" cy="0"/>
          <a:chOff x="0" y="0"/>
          <a:chExt cx="0" cy="0"/>
        </a:xfrm>
      </p:grpSpPr>
      <p:sp>
        <p:nvSpPr>
          <p:cNvPr id="117" name="object 117" descr="$PPTXTitle">
            <a:extLst>
              <a:ext uri="{FF2B5EF4-FFF2-40B4-BE49-F238E27FC236}">
                <a16:creationId xmlns:a16="http://schemas.microsoft.com/office/drawing/2014/main" id="{F0BC2803-A912-D6D8-0D3D-88EFD9C2B4C9}"/>
              </a:ext>
            </a:extLst>
          </p:cNvPr>
          <p:cNvSpPr txBox="1">
            <a:spLocks noGrp="1"/>
          </p:cNvSpPr>
          <p:nvPr>
            <p:ph type="body" idx="1"/>
          </p:nvPr>
        </p:nvSpPr>
        <p:spPr>
          <a:xfrm>
            <a:off x="755650" y="1118242"/>
            <a:ext cx="8008728" cy="3011725"/>
          </a:xfrm>
          <a:prstGeom prst="rect">
            <a:avLst/>
          </a:prstGeom>
        </p:spPr>
        <p:txBody>
          <a:bodyPr vert="horz" wrap="square" lIns="0" tIns="376558" rIns="0" bIns="0" rtlCol="0">
            <a:spAutoFit/>
          </a:bodyPr>
          <a:lstStyle/>
          <a:p>
            <a:pPr marL="224154" algn="l">
              <a:lnSpc>
                <a:spcPct val="100000"/>
              </a:lnSpc>
              <a:spcBef>
                <a:spcPts val="125"/>
              </a:spcBef>
            </a:pPr>
            <a:r>
              <a:rPr lang="en-GB" spc="680" dirty="0">
                <a:latin typeface="InputMono Light" panose="02000509020000090004" pitchFamily="49" charset="0"/>
              </a:rPr>
              <a:t>TENSOR PROPERTIES</a:t>
            </a:r>
            <a:endParaRPr spc="-25" dirty="0">
              <a:latin typeface="InputMono Light" panose="02000509020000090004" pitchFamily="49" charset="0"/>
            </a:endParaRPr>
          </a:p>
        </p:txBody>
      </p:sp>
      <p:sp>
        <p:nvSpPr>
          <p:cNvPr id="129" name="object 129">
            <a:extLst>
              <a:ext uri="{FF2B5EF4-FFF2-40B4-BE49-F238E27FC236}">
                <a16:creationId xmlns:a16="http://schemas.microsoft.com/office/drawing/2014/main" id="{3B4E9369-0E0A-9A26-6A0E-A5AB5979CFB4}"/>
              </a:ext>
            </a:extLst>
          </p:cNvPr>
          <p:cNvSpPr txBox="1"/>
          <p:nvPr/>
        </p:nvSpPr>
        <p:spPr>
          <a:xfrm>
            <a:off x="17033454" y="868982"/>
            <a:ext cx="2065020" cy="228268"/>
          </a:xfrm>
          <a:prstGeom prst="rect">
            <a:avLst/>
          </a:prstGeom>
        </p:spPr>
        <p:txBody>
          <a:bodyPr vert="horz" wrap="square" lIns="0" tIns="12700" rIns="0" bIns="0" rtlCol="0">
            <a:spAutoFit/>
          </a:bodyPr>
          <a:lstStyle/>
          <a:p>
            <a:pPr marL="12700">
              <a:lnSpc>
                <a:spcPct val="100000"/>
              </a:lnSpc>
              <a:spcBef>
                <a:spcPts val="100"/>
              </a:spcBef>
            </a:pPr>
            <a:r>
              <a:rPr sz="1400" spc="95" dirty="0">
                <a:solidFill>
                  <a:srgbClr val="163794"/>
                </a:solidFill>
                <a:latin typeface="InputMono Light" panose="02000509020000090004" pitchFamily="49" charset="0"/>
                <a:cs typeface="InputMono"/>
              </a:rPr>
              <a:t>FEBRUARY</a:t>
            </a:r>
            <a:r>
              <a:rPr sz="1400" spc="225" dirty="0">
                <a:solidFill>
                  <a:srgbClr val="163794"/>
                </a:solidFill>
                <a:latin typeface="InputMono Light" panose="02000509020000090004" pitchFamily="49" charset="0"/>
                <a:cs typeface="InputMono"/>
              </a:rPr>
              <a:t> </a:t>
            </a:r>
            <a:r>
              <a:rPr sz="1400" spc="90" dirty="0">
                <a:solidFill>
                  <a:srgbClr val="163794"/>
                </a:solidFill>
                <a:latin typeface="InputMono Light" panose="02000509020000090004" pitchFamily="49" charset="0"/>
                <a:cs typeface="InputMono"/>
              </a:rPr>
              <a:t>2026</a:t>
            </a:r>
            <a:endParaRPr sz="1400" dirty="0">
              <a:latin typeface="InputMono Light" panose="02000509020000090004" pitchFamily="49" charset="0"/>
              <a:cs typeface="InputMono"/>
            </a:endParaRPr>
          </a:p>
        </p:txBody>
      </p:sp>
      <p:sp>
        <p:nvSpPr>
          <p:cNvPr id="130" name="object 130">
            <a:extLst>
              <a:ext uri="{FF2B5EF4-FFF2-40B4-BE49-F238E27FC236}">
                <a16:creationId xmlns:a16="http://schemas.microsoft.com/office/drawing/2014/main" id="{CB0C87F7-1828-8351-12CF-C66BF05C2D51}"/>
              </a:ext>
            </a:extLst>
          </p:cNvPr>
          <p:cNvSpPr txBox="1"/>
          <p:nvPr/>
        </p:nvSpPr>
        <p:spPr>
          <a:xfrm>
            <a:off x="1017272" y="868982"/>
            <a:ext cx="2319655" cy="228268"/>
          </a:xfrm>
          <a:prstGeom prst="rect">
            <a:avLst/>
          </a:prstGeom>
        </p:spPr>
        <p:txBody>
          <a:bodyPr vert="horz" wrap="square" lIns="0" tIns="12700" rIns="0" bIns="0" rtlCol="0">
            <a:spAutoFit/>
          </a:bodyPr>
          <a:lstStyle/>
          <a:p>
            <a:pPr marL="12700">
              <a:lnSpc>
                <a:spcPct val="100000"/>
              </a:lnSpc>
              <a:spcBef>
                <a:spcPts val="100"/>
              </a:spcBef>
            </a:pPr>
            <a:r>
              <a:rPr sz="1400" spc="55" dirty="0">
                <a:solidFill>
                  <a:srgbClr val="163794"/>
                </a:solidFill>
                <a:latin typeface="InputMono Light" panose="02000509020000090004" pitchFamily="49" charset="0"/>
                <a:cs typeface="InputMono"/>
              </a:rPr>
              <a:t>BY</a:t>
            </a:r>
            <a:r>
              <a:rPr sz="1400" spc="220" dirty="0">
                <a:solidFill>
                  <a:srgbClr val="163794"/>
                </a:solidFill>
                <a:latin typeface="InputMono Light" panose="02000509020000090004" pitchFamily="49" charset="0"/>
                <a:cs typeface="InputMono"/>
              </a:rPr>
              <a:t> </a:t>
            </a:r>
            <a:r>
              <a:rPr sz="1400" spc="55" dirty="0">
                <a:solidFill>
                  <a:srgbClr val="163794"/>
                </a:solidFill>
                <a:latin typeface="InputMono Light" panose="02000509020000090004" pitchFamily="49" charset="0"/>
                <a:cs typeface="InputMono"/>
              </a:rPr>
              <a:t>DR</a:t>
            </a:r>
            <a:r>
              <a:rPr sz="1400" spc="220" dirty="0">
                <a:solidFill>
                  <a:srgbClr val="163794"/>
                </a:solidFill>
                <a:latin typeface="InputMono Light" panose="02000509020000090004" pitchFamily="49" charset="0"/>
                <a:cs typeface="InputMono"/>
              </a:rPr>
              <a:t> </a:t>
            </a:r>
            <a:r>
              <a:rPr sz="1400" spc="110" dirty="0">
                <a:solidFill>
                  <a:srgbClr val="163794"/>
                </a:solidFill>
                <a:latin typeface="InputMono Light" panose="02000509020000090004" pitchFamily="49" charset="0"/>
                <a:cs typeface="InputMono"/>
              </a:rPr>
              <a:t>CORONA-</a:t>
            </a:r>
            <a:r>
              <a:rPr sz="1400" spc="100" dirty="0">
                <a:solidFill>
                  <a:srgbClr val="163794"/>
                </a:solidFill>
                <a:latin typeface="InputMono Light" panose="02000509020000090004" pitchFamily="49" charset="0"/>
                <a:cs typeface="InputMono"/>
              </a:rPr>
              <a:t>LOPEZ</a:t>
            </a:r>
            <a:endParaRPr sz="1400" dirty="0">
              <a:latin typeface="InputMono Light" panose="02000509020000090004" pitchFamily="49" charset="0"/>
              <a:cs typeface="InputMono"/>
            </a:endParaRPr>
          </a:p>
        </p:txBody>
      </p:sp>
      <p:sp>
        <p:nvSpPr>
          <p:cNvPr id="4" name="object 145">
            <a:extLst>
              <a:ext uri="{FF2B5EF4-FFF2-40B4-BE49-F238E27FC236}">
                <a16:creationId xmlns:a16="http://schemas.microsoft.com/office/drawing/2014/main" id="{A2244364-FFA7-6251-37A8-29582D2BB436}"/>
              </a:ext>
            </a:extLst>
          </p:cNvPr>
          <p:cNvSpPr txBox="1"/>
          <p:nvPr/>
        </p:nvSpPr>
        <p:spPr>
          <a:xfrm>
            <a:off x="911866" y="10058349"/>
            <a:ext cx="718185" cy="678815"/>
          </a:xfrm>
          <a:prstGeom prst="rect">
            <a:avLst/>
          </a:prstGeom>
        </p:spPr>
        <p:txBody>
          <a:bodyPr vert="horz" wrap="square" lIns="0" tIns="17145" rIns="0" bIns="0" rtlCol="0">
            <a:spAutoFit/>
          </a:bodyPr>
          <a:lstStyle/>
          <a:p>
            <a:pPr marL="12700">
              <a:lnSpc>
                <a:spcPct val="100000"/>
              </a:lnSpc>
              <a:spcBef>
                <a:spcPts val="135"/>
              </a:spcBef>
            </a:pPr>
            <a:r>
              <a:rPr sz="4250" spc="-25" dirty="0">
                <a:solidFill>
                  <a:srgbClr val="163794"/>
                </a:solidFill>
                <a:latin typeface="InputMono Light" panose="02000509020000090004" pitchFamily="49" charset="0"/>
                <a:cs typeface="InputMono"/>
              </a:rPr>
              <a:t>0</a:t>
            </a:r>
            <a:r>
              <a:rPr lang="en-GB" sz="4250" spc="-25" dirty="0">
                <a:solidFill>
                  <a:srgbClr val="163794"/>
                </a:solidFill>
                <a:latin typeface="InputMono Light" panose="02000509020000090004" pitchFamily="49" charset="0"/>
                <a:cs typeface="InputMono"/>
              </a:rPr>
              <a:t>8</a:t>
            </a:r>
            <a:endParaRPr sz="4250" dirty="0">
              <a:latin typeface="InputMono Light" panose="02000509020000090004" pitchFamily="49" charset="0"/>
              <a:cs typeface="InputMono"/>
            </a:endParaRPr>
          </a:p>
        </p:txBody>
      </p:sp>
      <p:sp>
        <p:nvSpPr>
          <p:cNvPr id="8" name="object 10">
            <a:extLst>
              <a:ext uri="{FF2B5EF4-FFF2-40B4-BE49-F238E27FC236}">
                <a16:creationId xmlns:a16="http://schemas.microsoft.com/office/drawing/2014/main" id="{7CAA0DB4-8069-5B8E-5232-EE961601D846}"/>
              </a:ext>
            </a:extLst>
          </p:cNvPr>
          <p:cNvSpPr/>
          <p:nvPr/>
        </p:nvSpPr>
        <p:spPr>
          <a:xfrm>
            <a:off x="1052721" y="1387475"/>
            <a:ext cx="5486400" cy="45719"/>
          </a:xfrm>
          <a:custGeom>
            <a:avLst/>
            <a:gdLst/>
            <a:ahLst/>
            <a:cxnLst/>
            <a:rect l="l" t="t" r="r" b="b"/>
            <a:pathLst>
              <a:path w="7651115">
                <a:moveTo>
                  <a:pt x="0" y="0"/>
                </a:moveTo>
                <a:lnTo>
                  <a:pt x="7650908" y="0"/>
                </a:lnTo>
              </a:path>
            </a:pathLst>
          </a:custGeom>
          <a:ln w="73025">
            <a:solidFill>
              <a:srgbClr val="163794"/>
            </a:solidFill>
          </a:ln>
        </p:spPr>
        <p:txBody>
          <a:bodyPr wrap="square" lIns="0" tIns="0" rIns="0" bIns="0" rtlCol="0"/>
          <a:lstStyle/>
          <a:p>
            <a:endParaRPr/>
          </a:p>
        </p:txBody>
      </p:sp>
      <p:sp>
        <p:nvSpPr>
          <p:cNvPr id="9" name="Rectangle 2">
            <a:extLst>
              <a:ext uri="{FF2B5EF4-FFF2-40B4-BE49-F238E27FC236}">
                <a16:creationId xmlns:a16="http://schemas.microsoft.com/office/drawing/2014/main" id="{46BFA919-704B-B64D-9152-8D809085436C}"/>
              </a:ext>
            </a:extLst>
          </p:cNvPr>
          <p:cNvSpPr txBox="1">
            <a:spLocks noChangeArrowheads="1"/>
          </p:cNvSpPr>
          <p:nvPr/>
        </p:nvSpPr>
        <p:spPr bwMode="auto">
          <a:xfrm>
            <a:off x="910485" y="4399200"/>
            <a:ext cx="8008729" cy="4724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eaLnBrk="0" fontAlgn="base" hangingPunct="0">
              <a:spcBef>
                <a:spcPct val="0"/>
              </a:spcBef>
              <a:spcAft>
                <a:spcPts val="600"/>
              </a:spcAft>
              <a:buNone/>
            </a:pPr>
            <a:r>
              <a:rPr lang="en-US" altLang="en-US" sz="2400" dirty="0">
                <a:solidFill>
                  <a:srgbClr val="163794"/>
                </a:solidFill>
                <a:latin typeface="InputMono Light" panose="02000509020000090004" pitchFamily="49" charset="0"/>
              </a:rPr>
              <a:t>working with tensor attributes</a:t>
            </a:r>
          </a:p>
          <a:p>
            <a:pPr lvl="0" eaLnBrk="0" fontAlgn="base" hangingPunct="0">
              <a:spcBef>
                <a:spcPct val="0"/>
              </a:spcBef>
              <a:spcAft>
                <a:spcPts val="600"/>
              </a:spcAft>
            </a:pPr>
            <a:endParaRPr lang="en-US" altLang="en-US" sz="2400" b="1" dirty="0">
              <a:solidFill>
                <a:srgbClr val="163794"/>
              </a:solidFill>
              <a:latin typeface="InputMono Medium" panose="02000709030000090004" pitchFamily="49" charset="0"/>
            </a:endParaRPr>
          </a:p>
          <a:p>
            <a:pPr marL="285750" lvl="0" indent="-285750" eaLnBrk="0" fontAlgn="base" hangingPunct="0">
              <a:spcBef>
                <a:spcPct val="0"/>
              </a:spcBef>
              <a:spcAft>
                <a:spcPts val="600"/>
              </a:spcAft>
            </a:pPr>
            <a:r>
              <a:rPr lang="en-US" altLang="en-US" sz="2400" dirty="0">
                <a:solidFill>
                  <a:srgbClr val="163794"/>
                </a:solidFill>
                <a:latin typeface="InputMono Medium" panose="02000709030000090004" pitchFamily="49" charset="0"/>
              </a:rPr>
              <a:t>shape: </a:t>
            </a:r>
            <a:r>
              <a:rPr lang="en-US" altLang="en-US" sz="2400" dirty="0" err="1">
                <a:solidFill>
                  <a:srgbClr val="EE4C2C"/>
                </a:solidFill>
                <a:latin typeface="InputMono Light" panose="02000509020000090004" pitchFamily="49" charset="0"/>
              </a:rPr>
              <a:t>tensor.shape</a:t>
            </a:r>
            <a:endParaRPr lang="en-US" altLang="en-US" sz="2400" dirty="0">
              <a:solidFill>
                <a:srgbClr val="EE4C2C"/>
              </a:solidFill>
              <a:latin typeface="InputMono Light" panose="02000509020000090004" pitchFamily="49" charset="0"/>
            </a:endParaRPr>
          </a:p>
          <a:p>
            <a:pPr marL="285750" lvl="0" indent="-285750" eaLnBrk="0" fontAlgn="base" hangingPunct="0">
              <a:spcBef>
                <a:spcPct val="0"/>
              </a:spcBef>
              <a:spcAft>
                <a:spcPts val="600"/>
              </a:spcAft>
            </a:pPr>
            <a:r>
              <a:rPr lang="en-US" altLang="en-US" sz="2400" dirty="0">
                <a:solidFill>
                  <a:srgbClr val="163794"/>
                </a:solidFill>
                <a:latin typeface="InputMono Light" panose="02000509020000090004" pitchFamily="49" charset="0"/>
              </a:rPr>
              <a:t>data type: </a:t>
            </a:r>
            <a:r>
              <a:rPr lang="en-US" altLang="en-US" sz="2400" dirty="0" err="1">
                <a:solidFill>
                  <a:srgbClr val="EE4C2C"/>
                </a:solidFill>
                <a:latin typeface="InputMono Light" panose="02000509020000090004" pitchFamily="49" charset="0"/>
              </a:rPr>
              <a:t>tensor.dtype</a:t>
            </a:r>
            <a:endParaRPr lang="en-US" altLang="en-US" sz="2400" dirty="0">
              <a:solidFill>
                <a:srgbClr val="EE4C2C"/>
              </a:solidFill>
              <a:latin typeface="InputMono Light" panose="02000509020000090004" pitchFamily="49" charset="0"/>
            </a:endParaRPr>
          </a:p>
          <a:p>
            <a:pPr marL="285750" lvl="0" indent="-285750" eaLnBrk="0" fontAlgn="base" hangingPunct="0">
              <a:spcBef>
                <a:spcPct val="0"/>
              </a:spcBef>
              <a:spcAft>
                <a:spcPts val="600"/>
              </a:spcAft>
            </a:pPr>
            <a:r>
              <a:rPr lang="en-US" altLang="en-US" sz="2400" dirty="0">
                <a:solidFill>
                  <a:srgbClr val="163794"/>
                </a:solidFill>
                <a:latin typeface="InputMono Medium" panose="02000709030000090004" pitchFamily="49" charset="0"/>
              </a:rPr>
              <a:t>device: </a:t>
            </a:r>
            <a:r>
              <a:rPr lang="en-US" altLang="en-US" sz="2400" dirty="0" err="1">
                <a:solidFill>
                  <a:srgbClr val="EE4C2C"/>
                </a:solidFill>
                <a:latin typeface="InputMono Light" panose="02000509020000090004" pitchFamily="49" charset="0"/>
              </a:rPr>
              <a:t>tensor.device</a:t>
            </a:r>
            <a:endParaRPr lang="en-US" altLang="en-US" sz="2400" dirty="0">
              <a:solidFill>
                <a:srgbClr val="EE4C2C"/>
              </a:solidFill>
              <a:latin typeface="InputMono Light" panose="02000509020000090004" pitchFamily="49" charset="0"/>
            </a:endParaRPr>
          </a:p>
          <a:p>
            <a:pPr marL="285750" lvl="0" indent="-285750" eaLnBrk="0" fontAlgn="base" hangingPunct="0">
              <a:spcBef>
                <a:spcPct val="0"/>
              </a:spcBef>
              <a:spcAft>
                <a:spcPts val="600"/>
              </a:spcAft>
            </a:pPr>
            <a:r>
              <a:rPr lang="en-US" altLang="en-US" sz="2400" dirty="0">
                <a:solidFill>
                  <a:srgbClr val="163794"/>
                </a:solidFill>
                <a:latin typeface="InputMono Medium" panose="02000709030000090004" pitchFamily="49" charset="0"/>
              </a:rPr>
              <a:t>accessing values: </a:t>
            </a:r>
          </a:p>
          <a:p>
            <a:pPr marL="0" lvl="0" indent="0" eaLnBrk="0" fontAlgn="base" hangingPunct="0">
              <a:spcBef>
                <a:spcPct val="0"/>
              </a:spcBef>
              <a:spcAft>
                <a:spcPts val="600"/>
              </a:spcAft>
              <a:buNone/>
            </a:pPr>
            <a:r>
              <a:rPr lang="en-US" altLang="en-US" sz="2400" dirty="0">
                <a:solidFill>
                  <a:srgbClr val="163794"/>
                </a:solidFill>
                <a:latin typeface="InputMono Medium" panose="02000709030000090004" pitchFamily="49" charset="0"/>
              </a:rPr>
              <a:t> </a:t>
            </a:r>
            <a:r>
              <a:rPr lang="en-US" altLang="en-US" sz="2400" dirty="0" err="1">
                <a:solidFill>
                  <a:srgbClr val="EE4C2C"/>
                </a:solidFill>
                <a:latin typeface="InputMono Light" panose="02000509020000090004" pitchFamily="49" charset="0"/>
              </a:rPr>
              <a:t>tensor.item</a:t>
            </a:r>
            <a:r>
              <a:rPr lang="en-US" altLang="en-US" sz="2400" dirty="0">
                <a:solidFill>
                  <a:srgbClr val="EE4C2C"/>
                </a:solidFill>
                <a:latin typeface="InputMono Light" panose="02000509020000090004" pitchFamily="49" charset="0"/>
              </a:rPr>
              <a:t>() </a:t>
            </a:r>
            <a:r>
              <a:rPr lang="en-US" altLang="en-US" sz="2400" dirty="0">
                <a:solidFill>
                  <a:srgbClr val="163794"/>
                </a:solidFill>
                <a:latin typeface="InputMono Light" panose="02000509020000090004" pitchFamily="49" charset="0"/>
              </a:rPr>
              <a:t>for scalars</a:t>
            </a:r>
          </a:p>
          <a:p>
            <a:pPr marL="285750" lvl="0" indent="-285750" eaLnBrk="0" fontAlgn="base" hangingPunct="0">
              <a:spcBef>
                <a:spcPct val="0"/>
              </a:spcBef>
              <a:spcAft>
                <a:spcPts val="600"/>
              </a:spcAft>
            </a:pPr>
            <a:r>
              <a:rPr lang="en-US" altLang="en-US" sz="2400" dirty="0">
                <a:solidFill>
                  <a:srgbClr val="163794"/>
                </a:solidFill>
                <a:latin typeface="InputMono Medium" panose="02000709030000090004" pitchFamily="49" charset="0"/>
              </a:rPr>
              <a:t>converting types: </a:t>
            </a:r>
          </a:p>
          <a:p>
            <a:pPr marL="0" lvl="0" indent="0" eaLnBrk="0" fontAlgn="base" hangingPunct="0">
              <a:spcBef>
                <a:spcPct val="0"/>
              </a:spcBef>
              <a:spcAft>
                <a:spcPts val="600"/>
              </a:spcAft>
              <a:buNone/>
            </a:pPr>
            <a:r>
              <a:rPr lang="en-US" altLang="en-US" sz="2400" dirty="0">
                <a:solidFill>
                  <a:srgbClr val="163794"/>
                </a:solidFill>
                <a:latin typeface="InputMono Medium" panose="02000709030000090004" pitchFamily="49" charset="0"/>
              </a:rPr>
              <a:t> </a:t>
            </a:r>
            <a:r>
              <a:rPr lang="en-US" altLang="en-US" sz="2400" dirty="0" err="1">
                <a:solidFill>
                  <a:srgbClr val="EE4C2C"/>
                </a:solidFill>
                <a:latin typeface="InputMono Light" panose="02000509020000090004" pitchFamily="49" charset="0"/>
              </a:rPr>
              <a:t>tensor.float</a:t>
            </a:r>
            <a:r>
              <a:rPr lang="en-US" altLang="en-US" sz="2400" dirty="0">
                <a:solidFill>
                  <a:srgbClr val="EE4C2C"/>
                </a:solidFill>
                <a:latin typeface="InputMono Light" panose="02000509020000090004" pitchFamily="49" charset="0"/>
              </a:rPr>
              <a:t>(), </a:t>
            </a:r>
            <a:r>
              <a:rPr lang="en-US" altLang="en-US" sz="2400" dirty="0" err="1">
                <a:solidFill>
                  <a:srgbClr val="EE4C2C"/>
                </a:solidFill>
                <a:latin typeface="InputMono Light" panose="02000509020000090004" pitchFamily="49" charset="0"/>
              </a:rPr>
              <a:t>tensor.int</a:t>
            </a:r>
            <a:r>
              <a:rPr lang="en-US" altLang="en-US" sz="2400" dirty="0">
                <a:solidFill>
                  <a:srgbClr val="EE4C2C"/>
                </a:solidFill>
                <a:latin typeface="InputMono Light" panose="02000509020000090004" pitchFamily="49" charset="0"/>
              </a:rPr>
              <a:t>()</a:t>
            </a:r>
          </a:p>
        </p:txBody>
      </p:sp>
      <p:pic>
        <p:nvPicPr>
          <p:cNvPr id="2" name="Picture 1" descr="A screen shot of a computer code&#10;&#10;AI-generated content may be incorrect.">
            <a:extLst>
              <a:ext uri="{FF2B5EF4-FFF2-40B4-BE49-F238E27FC236}">
                <a16:creationId xmlns:a16="http://schemas.microsoft.com/office/drawing/2014/main" id="{37F07B6A-A924-082C-3895-50FDAB29F203}"/>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13931" y1="18079" x2="13931" y2="18079"/>
                        <a14:foregroundMark x1="11370" y1="18927" x2="11370" y2="18927"/>
                        <a14:foregroundMark x1="89383" y1="81497" x2="89383" y2="81497"/>
                      </a14:backgroundRemoval>
                    </a14:imgEffect>
                  </a14:imgLayer>
                </a14:imgProps>
              </a:ext>
              <a:ext uri="{28A0092B-C50C-407E-A947-70E740481C1C}">
                <a14:useLocalDpi xmlns:a14="http://schemas.microsoft.com/office/drawing/2010/main" val="0"/>
              </a:ext>
            </a:extLst>
          </a:blip>
          <a:stretch>
            <a:fillRect/>
          </a:stretch>
        </p:blipFill>
        <p:spPr>
          <a:xfrm>
            <a:off x="7537450" y="3272059"/>
            <a:ext cx="13485205" cy="7180871"/>
          </a:xfrm>
          <a:prstGeom prst="rect">
            <a:avLst/>
          </a:prstGeom>
          <a:noFill/>
        </p:spPr>
      </p:pic>
    </p:spTree>
    <p:extLst>
      <p:ext uri="{BB962C8B-B14F-4D97-AF65-F5344CB8AC3E}">
        <p14:creationId xmlns:p14="http://schemas.microsoft.com/office/powerpoint/2010/main" val="7165639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DADADA"/>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6561</TotalTime>
  <Words>885</Words>
  <Application>Microsoft Macintosh PowerPoint</Application>
  <PresentationFormat>Custom</PresentationFormat>
  <Paragraphs>240</Paragraphs>
  <Slides>18</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Aptos</vt:lpstr>
      <vt:lpstr>Arial</vt:lpstr>
      <vt:lpstr>InputMono</vt:lpstr>
      <vt:lpstr>InputMono Light</vt:lpstr>
      <vt:lpstr>InputMono Medium</vt:lpstr>
      <vt:lpstr>Office Theme</vt:lpstr>
      <vt:lpstr>PowerPoint Presentation</vt:lpstr>
      <vt:lpstr>PowerPoint Presentation</vt:lpstr>
      <vt:lpstr>deep learning is a subset of machine learning where models learn directly from data. inspired by the structure and function of the human brain.  just like humans learn to recognize cats by seeing many pictures of cats, deep learning models learn patterns from data — not rules programmed by hand. </vt:lpstr>
      <vt:lpstr>PowerPoint Presentation</vt:lpstr>
      <vt:lpstr>PYTORCH</vt:lpstr>
      <vt:lpstr>WHY PYTORCH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AERO62520</dc:title>
  <cp:lastModifiedBy>Diego Corona Lopez</cp:lastModifiedBy>
  <cp:revision>15</cp:revision>
  <dcterms:created xsi:type="dcterms:W3CDTF">2026-01-27T08:59:44Z</dcterms:created>
  <dcterms:modified xsi:type="dcterms:W3CDTF">2026-02-19T16:03:28Z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2026-01-26T00:00:00Z</vt:filetime>
  </property>
  <property fmtid="{D5CDD505-2E9C-101B-9397-08002B2CF9AE}" pid="3" name="Creator">
    <vt:lpwstr>Adobe Illustrator 30.1 (Macintosh)</vt:lpwstr>
  </property>
  <property fmtid="{D5CDD505-2E9C-101B-9397-08002B2CF9AE}" pid="4" name="CreatorVersion">
    <vt:lpwstr>21.0.0</vt:lpwstr>
  </property>
  <property fmtid="{D5CDD505-2E9C-101B-9397-08002B2CF9AE}" pid="5" name="LastSaved">
    <vt:filetime>2026-01-27T00:00:00Z</vt:filetime>
  </property>
  <property fmtid="{D5CDD505-2E9C-101B-9397-08002B2CF9AE}" pid="6" name="Producer">
    <vt:lpwstr>Adobe PDF library 17.00</vt:lpwstr>
  </property>
</Properties>
</file>